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4"/>
  </p:sldMasterIdLst>
  <p:notesMasterIdLst>
    <p:notesMasterId r:id="rId23"/>
  </p:notesMasterIdLst>
  <p:sldIdLst>
    <p:sldId id="357" r:id="rId5"/>
    <p:sldId id="442" r:id="rId6"/>
    <p:sldId id="443" r:id="rId7"/>
    <p:sldId id="444" r:id="rId8"/>
    <p:sldId id="377" r:id="rId9"/>
    <p:sldId id="365" r:id="rId10"/>
    <p:sldId id="445" r:id="rId11"/>
    <p:sldId id="390" r:id="rId12"/>
    <p:sldId id="366" r:id="rId13"/>
    <p:sldId id="413" r:id="rId14"/>
    <p:sldId id="367" r:id="rId15"/>
    <p:sldId id="368" r:id="rId16"/>
    <p:sldId id="448" r:id="rId17"/>
    <p:sldId id="450" r:id="rId18"/>
    <p:sldId id="449" r:id="rId19"/>
    <p:sldId id="372" r:id="rId20"/>
    <p:sldId id="411" r:id="rId21"/>
    <p:sldId id="375" r:id="rId2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43"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C6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8CCAF7-288A-34D8-D293-ECDB73FD7B0E}" v="13" dt="2023-07-24T13:59:16.251"/>
    <p1510:client id="{5DF0E986-26E8-4151-A4FB-02B96D75A5C0}" v="14" dt="2023-07-25T09:08:22.0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579"/>
    <p:restoredTop sz="95260" autoAdjust="0"/>
  </p:normalViewPr>
  <p:slideViewPr>
    <p:cSldViewPr snapToGrid="0">
      <p:cViewPr varScale="1">
        <p:scale>
          <a:sx n="97" d="100"/>
          <a:sy n="97" d="100"/>
        </p:scale>
        <p:origin x="77" y="130"/>
      </p:cViewPr>
      <p:guideLst>
        <p:guide orient="horz" pos="1643"/>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123" d="100"/>
          <a:sy n="123" d="100"/>
        </p:scale>
        <p:origin x="4632" y="20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B477A8-48CF-4FFB-AEF2-CE2C66B67C29}"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GB"/>
        </a:p>
      </dgm:t>
    </dgm:pt>
    <dgm:pt modelId="{20F72507-D328-47BA-B1C6-F949C9CD201F}">
      <dgm:prSet phldrT="[Text]" custT="1"/>
      <dgm:spPr/>
      <dgm:t>
        <a:bodyPr/>
        <a:lstStyle/>
        <a:p>
          <a:pPr>
            <a:buFont typeface="+mj-lt"/>
            <a:buAutoNum type="arabicPeriod"/>
          </a:pPr>
          <a:r>
            <a:rPr lang="en-GB" sz="1200" b="1" dirty="0">
              <a:effectLst/>
              <a:latin typeface="+mn-lt"/>
              <a:ea typeface="Times New Roman" panose="02020603050405020304" pitchFamily="18" charset="0"/>
            </a:rPr>
            <a:t>Facilities</a:t>
          </a:r>
          <a:r>
            <a:rPr lang="en-GB" sz="900" dirty="0">
              <a:effectLst/>
              <a:latin typeface="+mn-lt"/>
              <a:ea typeface="Times New Roman" panose="02020603050405020304" pitchFamily="18" charset="0"/>
            </a:rPr>
            <a:t> </a:t>
          </a:r>
        </a:p>
        <a:p>
          <a:pPr>
            <a:buFont typeface="+mj-lt"/>
            <a:buAutoNum type="arabicPeriod"/>
          </a:pPr>
          <a:r>
            <a:rPr lang="en-GB" sz="1050" dirty="0">
              <a:effectLst/>
              <a:latin typeface="+mn-lt"/>
              <a:ea typeface="Times New Roman" panose="02020603050405020304" pitchFamily="18" charset="0"/>
            </a:rPr>
            <a:t>Conservatoires tend to be smaller institutions which are focused on specific areas of study; such as music, dance and drama. They will, therefore, have specialist teaching and facilities dedicated to these areas. </a:t>
          </a:r>
          <a:endParaRPr lang="en-GB" sz="1050" dirty="0"/>
        </a:p>
      </dgm:t>
    </dgm:pt>
    <dgm:pt modelId="{36D34940-3FBE-410C-AB6D-093A2517A52F}" type="parTrans" cxnId="{8F4E06BD-D55C-4F0A-A7AD-56F16EEF9844}">
      <dgm:prSet/>
      <dgm:spPr/>
      <dgm:t>
        <a:bodyPr/>
        <a:lstStyle/>
        <a:p>
          <a:endParaRPr lang="en-GB"/>
        </a:p>
      </dgm:t>
    </dgm:pt>
    <dgm:pt modelId="{1E35C148-A9DC-4854-9327-1E19E3544363}" type="sibTrans" cxnId="{8F4E06BD-D55C-4F0A-A7AD-56F16EEF9844}">
      <dgm:prSet/>
      <dgm:spPr/>
      <dgm:t>
        <a:bodyPr/>
        <a:lstStyle/>
        <a:p>
          <a:endParaRPr lang="en-GB"/>
        </a:p>
      </dgm:t>
    </dgm:pt>
    <dgm:pt modelId="{62835C18-32A8-43BE-AB5E-D40BD146000D}">
      <dgm:prSet phldrT="[Text]" custT="1"/>
      <dgm:spPr/>
      <dgm:t>
        <a:bodyPr/>
        <a:lstStyle/>
        <a:p>
          <a:pPr>
            <a:buFont typeface="+mj-lt"/>
            <a:buAutoNum type="arabicPeriod"/>
          </a:pPr>
          <a:r>
            <a:rPr lang="en-GB" sz="1200" b="1" dirty="0">
              <a:effectLst/>
              <a:latin typeface="+mn-lt"/>
              <a:ea typeface="Times New Roman" panose="02020603050405020304" pitchFamily="18" charset="0"/>
            </a:rPr>
            <a:t>Specialist focus</a:t>
          </a:r>
        </a:p>
        <a:p>
          <a:pPr>
            <a:buFont typeface="+mj-lt"/>
            <a:buAutoNum type="arabicPeriod"/>
          </a:pPr>
          <a:r>
            <a:rPr lang="en-GB" sz="1050" dirty="0">
              <a:effectLst/>
              <a:latin typeface="+mn-lt"/>
              <a:ea typeface="Times New Roman" panose="02020603050405020304" pitchFamily="18" charset="0"/>
            </a:rPr>
            <a:t>Universities tend to be much larger and will often offer a broad range of courses which could include anything from maths and engineering to art, history and music.</a:t>
          </a:r>
          <a:endParaRPr lang="en-GB" sz="1050" dirty="0"/>
        </a:p>
      </dgm:t>
    </dgm:pt>
    <dgm:pt modelId="{5E53E674-0E7C-460F-BF33-D24E25E96714}" type="parTrans" cxnId="{A0549BC8-B9B3-4167-9488-E26E27D81E90}">
      <dgm:prSet/>
      <dgm:spPr/>
      <dgm:t>
        <a:bodyPr/>
        <a:lstStyle/>
        <a:p>
          <a:endParaRPr lang="en-GB"/>
        </a:p>
      </dgm:t>
    </dgm:pt>
    <dgm:pt modelId="{68B5438C-9124-4D26-95A2-FF9D653FB9A5}" type="sibTrans" cxnId="{A0549BC8-B9B3-4167-9488-E26E27D81E90}">
      <dgm:prSet/>
      <dgm:spPr/>
      <dgm:t>
        <a:bodyPr/>
        <a:lstStyle/>
        <a:p>
          <a:endParaRPr lang="en-GB"/>
        </a:p>
      </dgm:t>
    </dgm:pt>
    <dgm:pt modelId="{87264A72-A377-4BB9-8E6F-9AF9A471F81B}">
      <dgm:prSet phldrT="[Text]" custT="1"/>
      <dgm:spPr/>
      <dgm:t>
        <a:bodyPr/>
        <a:lstStyle/>
        <a:p>
          <a:pPr>
            <a:buFont typeface="+mj-lt"/>
            <a:buAutoNum type="arabicPeriod"/>
          </a:pPr>
          <a:r>
            <a:rPr lang="en-GB" sz="1200" b="1" dirty="0">
              <a:effectLst/>
              <a:latin typeface="+mn-lt"/>
              <a:ea typeface="Times New Roman" panose="02020603050405020304" pitchFamily="18" charset="0"/>
            </a:rPr>
            <a:t>Practical study is the main focus</a:t>
          </a:r>
          <a:r>
            <a:rPr lang="en-GB" sz="1200" dirty="0">
              <a:effectLst/>
              <a:latin typeface="+mn-lt"/>
              <a:ea typeface="Times New Roman" panose="02020603050405020304" pitchFamily="18" charset="0"/>
            </a:rPr>
            <a:t> </a:t>
          </a:r>
        </a:p>
        <a:p>
          <a:pPr>
            <a:buFont typeface="+mj-lt"/>
            <a:buAutoNum type="arabicPeriod"/>
          </a:pPr>
          <a:r>
            <a:rPr lang="en-GB" sz="1050" dirty="0">
              <a:effectLst/>
              <a:latin typeface="+mn-lt"/>
              <a:ea typeface="Times New Roman" panose="02020603050405020304" pitchFamily="18" charset="0"/>
            </a:rPr>
            <a:t>Both conservatoires and universities offer degree-level qualifications, however at a university practical study is typically an element of the course, whereas at a conservatoire it’s the main focus, and at the heart of what students do.</a:t>
          </a:r>
          <a:endParaRPr lang="en-GB" sz="1050" dirty="0"/>
        </a:p>
      </dgm:t>
    </dgm:pt>
    <dgm:pt modelId="{68C8506B-237F-426E-B8D0-9F858783C1F9}" type="parTrans" cxnId="{1E43F8D5-5981-4E6F-B2AF-D3052ABDB9EA}">
      <dgm:prSet/>
      <dgm:spPr/>
      <dgm:t>
        <a:bodyPr/>
        <a:lstStyle/>
        <a:p>
          <a:endParaRPr lang="en-GB"/>
        </a:p>
      </dgm:t>
    </dgm:pt>
    <dgm:pt modelId="{219A43E5-0399-49AC-9FA9-4940EA52B8CA}" type="sibTrans" cxnId="{1E43F8D5-5981-4E6F-B2AF-D3052ABDB9EA}">
      <dgm:prSet/>
      <dgm:spPr/>
      <dgm:t>
        <a:bodyPr/>
        <a:lstStyle/>
        <a:p>
          <a:endParaRPr lang="en-GB"/>
        </a:p>
      </dgm:t>
    </dgm:pt>
    <dgm:pt modelId="{EB01D439-950A-48F4-A5EB-DEBEF9EB2502}">
      <dgm:prSet phldrT="[Text]" custT="1"/>
      <dgm:spPr/>
      <dgm:t>
        <a:bodyPr/>
        <a:lstStyle/>
        <a:p>
          <a:pPr>
            <a:buFont typeface="+mj-lt"/>
            <a:buAutoNum type="arabicPeriod"/>
          </a:pPr>
          <a:r>
            <a:rPr lang="en-GB" sz="1200" b="1" dirty="0">
              <a:effectLst/>
              <a:latin typeface="+mn-lt"/>
              <a:ea typeface="Times New Roman" panose="02020603050405020304" pitchFamily="18" charset="0"/>
            </a:rPr>
            <a:t>Course structures</a:t>
          </a:r>
          <a:r>
            <a:rPr lang="en-GB" sz="1200" dirty="0">
              <a:effectLst/>
              <a:latin typeface="+mn-lt"/>
              <a:ea typeface="Times New Roman" panose="02020603050405020304" pitchFamily="18" charset="0"/>
            </a:rPr>
            <a:t> </a:t>
          </a:r>
        </a:p>
        <a:p>
          <a:pPr>
            <a:buFont typeface="+mj-lt"/>
            <a:buAutoNum type="arabicPeriod"/>
          </a:pPr>
          <a:r>
            <a:rPr lang="en-GB" sz="1050" dirty="0">
              <a:effectLst/>
              <a:latin typeface="+mn-lt"/>
              <a:ea typeface="Times New Roman" panose="02020603050405020304" pitchFamily="18" charset="0"/>
            </a:rPr>
            <a:t>The year is broken down into a block of academic weeks, followed by a block of performance weeks. Performances and workshops are mostly held in the evenings and at weekends meaning graduates are accustomed to expectations of the industry they are going to work in.</a:t>
          </a:r>
          <a:endParaRPr lang="en-GB" sz="1050" dirty="0"/>
        </a:p>
      </dgm:t>
    </dgm:pt>
    <dgm:pt modelId="{5D559DCD-8F29-4A6A-BC7B-D020945C2FB3}" type="parTrans" cxnId="{7B7ED148-5758-4F88-9C9D-EBE20EBF9272}">
      <dgm:prSet/>
      <dgm:spPr/>
      <dgm:t>
        <a:bodyPr/>
        <a:lstStyle/>
        <a:p>
          <a:endParaRPr lang="en-GB"/>
        </a:p>
      </dgm:t>
    </dgm:pt>
    <dgm:pt modelId="{654C519D-9516-4551-985C-084C325DD652}" type="sibTrans" cxnId="{7B7ED148-5758-4F88-9C9D-EBE20EBF9272}">
      <dgm:prSet/>
      <dgm:spPr/>
      <dgm:t>
        <a:bodyPr/>
        <a:lstStyle/>
        <a:p>
          <a:endParaRPr lang="en-GB"/>
        </a:p>
      </dgm:t>
    </dgm:pt>
    <dgm:pt modelId="{BB5FED74-EDE7-4490-9559-302661A91B0D}">
      <dgm:prSet phldrT="[Text]" custT="1"/>
      <dgm:spPr/>
      <dgm:t>
        <a:bodyPr/>
        <a:lstStyle/>
        <a:p>
          <a:pPr>
            <a:buFont typeface="+mj-lt"/>
            <a:buAutoNum type="arabicPeriod"/>
          </a:pPr>
          <a:r>
            <a:rPr lang="en-GB" sz="1200" b="1" dirty="0">
              <a:effectLst/>
              <a:latin typeface="+mn-lt"/>
              <a:ea typeface="Times New Roman" panose="02020603050405020304" pitchFamily="18" charset="0"/>
            </a:rPr>
            <a:t>Teaching staff are working professionals</a:t>
          </a:r>
          <a:r>
            <a:rPr lang="en-GB" sz="1200" dirty="0">
              <a:effectLst/>
              <a:latin typeface="+mn-lt"/>
              <a:ea typeface="Times New Roman" panose="02020603050405020304" pitchFamily="18" charset="0"/>
            </a:rPr>
            <a:t> </a:t>
          </a:r>
        </a:p>
        <a:p>
          <a:pPr>
            <a:buFont typeface="+mj-lt"/>
            <a:buAutoNum type="arabicPeriod"/>
          </a:pPr>
          <a:r>
            <a:rPr lang="en-GB" sz="1050" dirty="0">
              <a:effectLst/>
              <a:latin typeface="+mn-lt"/>
              <a:ea typeface="Times New Roman" panose="02020603050405020304" pitchFamily="18" charset="0"/>
            </a:rPr>
            <a:t>Professional musicians teach at conservatoires as part of their portfolios, and many teach at more than one conservatoire. There is a strong emphasis on one-to-one tuition, alongside group work and performances.</a:t>
          </a:r>
          <a:endParaRPr lang="en-GB" sz="1050" dirty="0"/>
        </a:p>
      </dgm:t>
    </dgm:pt>
    <dgm:pt modelId="{A3B4833A-72FB-401C-922A-40D2FEA93864}" type="parTrans" cxnId="{827302B3-17C8-4FA4-A8C3-D7CD43FD9D5D}">
      <dgm:prSet/>
      <dgm:spPr/>
      <dgm:t>
        <a:bodyPr/>
        <a:lstStyle/>
        <a:p>
          <a:endParaRPr lang="en-GB"/>
        </a:p>
      </dgm:t>
    </dgm:pt>
    <dgm:pt modelId="{36308A87-FBC3-4C9E-8671-B208A20C57CE}" type="sibTrans" cxnId="{827302B3-17C8-4FA4-A8C3-D7CD43FD9D5D}">
      <dgm:prSet/>
      <dgm:spPr/>
      <dgm:t>
        <a:bodyPr/>
        <a:lstStyle/>
        <a:p>
          <a:endParaRPr lang="en-GB"/>
        </a:p>
      </dgm:t>
    </dgm:pt>
    <dgm:pt modelId="{1B5C8621-B487-4C42-9827-6AAF3258CBE7}" type="pres">
      <dgm:prSet presAssocID="{94B477A8-48CF-4FFB-AEF2-CE2C66B67C29}" presName="diagram" presStyleCnt="0">
        <dgm:presLayoutVars>
          <dgm:dir/>
          <dgm:resizeHandles val="exact"/>
        </dgm:presLayoutVars>
      </dgm:prSet>
      <dgm:spPr/>
    </dgm:pt>
    <dgm:pt modelId="{D9E6C6DA-08C5-4995-8092-35C40512C111}" type="pres">
      <dgm:prSet presAssocID="{20F72507-D328-47BA-B1C6-F949C9CD201F}" presName="node" presStyleLbl="node1" presStyleIdx="0" presStyleCnt="5">
        <dgm:presLayoutVars>
          <dgm:bulletEnabled val="1"/>
        </dgm:presLayoutVars>
      </dgm:prSet>
      <dgm:spPr/>
    </dgm:pt>
    <dgm:pt modelId="{4688A8FD-66D1-4A6C-8152-738EE11E9D3A}" type="pres">
      <dgm:prSet presAssocID="{1E35C148-A9DC-4854-9327-1E19E3544363}" presName="sibTrans" presStyleCnt="0"/>
      <dgm:spPr/>
    </dgm:pt>
    <dgm:pt modelId="{6D46C1AA-7741-45A4-9B67-9FADECB36E6F}" type="pres">
      <dgm:prSet presAssocID="{62835C18-32A8-43BE-AB5E-D40BD146000D}" presName="node" presStyleLbl="node1" presStyleIdx="1" presStyleCnt="5">
        <dgm:presLayoutVars>
          <dgm:bulletEnabled val="1"/>
        </dgm:presLayoutVars>
      </dgm:prSet>
      <dgm:spPr/>
    </dgm:pt>
    <dgm:pt modelId="{CABFCD8B-FAF9-4EAA-A645-986184D921AA}" type="pres">
      <dgm:prSet presAssocID="{68B5438C-9124-4D26-95A2-FF9D653FB9A5}" presName="sibTrans" presStyleCnt="0"/>
      <dgm:spPr/>
    </dgm:pt>
    <dgm:pt modelId="{F2B39856-C4E2-4EF9-B145-6E6BBAEB3C72}" type="pres">
      <dgm:prSet presAssocID="{87264A72-A377-4BB9-8E6F-9AF9A471F81B}" presName="node" presStyleLbl="node1" presStyleIdx="2" presStyleCnt="5">
        <dgm:presLayoutVars>
          <dgm:bulletEnabled val="1"/>
        </dgm:presLayoutVars>
      </dgm:prSet>
      <dgm:spPr/>
    </dgm:pt>
    <dgm:pt modelId="{1FB3F5BD-1657-4A8A-BBC2-1F7139F2E893}" type="pres">
      <dgm:prSet presAssocID="{219A43E5-0399-49AC-9FA9-4940EA52B8CA}" presName="sibTrans" presStyleCnt="0"/>
      <dgm:spPr/>
    </dgm:pt>
    <dgm:pt modelId="{B3553802-3AA8-469B-80FF-CEF50DBFB881}" type="pres">
      <dgm:prSet presAssocID="{EB01D439-950A-48F4-A5EB-DEBEF9EB2502}" presName="node" presStyleLbl="node1" presStyleIdx="3" presStyleCnt="5">
        <dgm:presLayoutVars>
          <dgm:bulletEnabled val="1"/>
        </dgm:presLayoutVars>
      </dgm:prSet>
      <dgm:spPr/>
    </dgm:pt>
    <dgm:pt modelId="{27B1DE95-252B-45E6-96E6-5CC7941E35CB}" type="pres">
      <dgm:prSet presAssocID="{654C519D-9516-4551-985C-084C325DD652}" presName="sibTrans" presStyleCnt="0"/>
      <dgm:spPr/>
    </dgm:pt>
    <dgm:pt modelId="{F68FEAD8-2331-4EFE-B3BE-789F85BD13FF}" type="pres">
      <dgm:prSet presAssocID="{BB5FED74-EDE7-4490-9559-302661A91B0D}" presName="node" presStyleLbl="node1" presStyleIdx="4" presStyleCnt="5">
        <dgm:presLayoutVars>
          <dgm:bulletEnabled val="1"/>
        </dgm:presLayoutVars>
      </dgm:prSet>
      <dgm:spPr/>
    </dgm:pt>
  </dgm:ptLst>
  <dgm:cxnLst>
    <dgm:cxn modelId="{732FB226-7B6E-4918-8F06-54A995898B8D}" type="presOf" srcId="{20F72507-D328-47BA-B1C6-F949C9CD201F}" destId="{D9E6C6DA-08C5-4995-8092-35C40512C111}" srcOrd="0" destOrd="0" presId="urn:microsoft.com/office/officeart/2005/8/layout/default"/>
    <dgm:cxn modelId="{22A86232-68EE-407B-B855-DC4D81F594C1}" type="presOf" srcId="{BB5FED74-EDE7-4490-9559-302661A91B0D}" destId="{F68FEAD8-2331-4EFE-B3BE-789F85BD13FF}" srcOrd="0" destOrd="0" presId="urn:microsoft.com/office/officeart/2005/8/layout/default"/>
    <dgm:cxn modelId="{7B7ED148-5758-4F88-9C9D-EBE20EBF9272}" srcId="{94B477A8-48CF-4FFB-AEF2-CE2C66B67C29}" destId="{EB01D439-950A-48F4-A5EB-DEBEF9EB2502}" srcOrd="3" destOrd="0" parTransId="{5D559DCD-8F29-4A6A-BC7B-D020945C2FB3}" sibTransId="{654C519D-9516-4551-985C-084C325DD652}"/>
    <dgm:cxn modelId="{9B5D7486-57D7-48E2-9936-402D9CC0CC5C}" type="presOf" srcId="{94B477A8-48CF-4FFB-AEF2-CE2C66B67C29}" destId="{1B5C8621-B487-4C42-9827-6AAF3258CBE7}" srcOrd="0" destOrd="0" presId="urn:microsoft.com/office/officeart/2005/8/layout/default"/>
    <dgm:cxn modelId="{7D93648B-2960-44B5-A393-24353A7B13B7}" type="presOf" srcId="{62835C18-32A8-43BE-AB5E-D40BD146000D}" destId="{6D46C1AA-7741-45A4-9B67-9FADECB36E6F}" srcOrd="0" destOrd="0" presId="urn:microsoft.com/office/officeart/2005/8/layout/default"/>
    <dgm:cxn modelId="{6094CE9A-EEC5-447D-9BBA-03FE2CAE69B0}" type="presOf" srcId="{87264A72-A377-4BB9-8E6F-9AF9A471F81B}" destId="{F2B39856-C4E2-4EF9-B145-6E6BBAEB3C72}" srcOrd="0" destOrd="0" presId="urn:microsoft.com/office/officeart/2005/8/layout/default"/>
    <dgm:cxn modelId="{827302B3-17C8-4FA4-A8C3-D7CD43FD9D5D}" srcId="{94B477A8-48CF-4FFB-AEF2-CE2C66B67C29}" destId="{BB5FED74-EDE7-4490-9559-302661A91B0D}" srcOrd="4" destOrd="0" parTransId="{A3B4833A-72FB-401C-922A-40D2FEA93864}" sibTransId="{36308A87-FBC3-4C9E-8671-B208A20C57CE}"/>
    <dgm:cxn modelId="{7995E1B5-CCC9-41CE-843F-211797EAA38D}" type="presOf" srcId="{EB01D439-950A-48F4-A5EB-DEBEF9EB2502}" destId="{B3553802-3AA8-469B-80FF-CEF50DBFB881}" srcOrd="0" destOrd="0" presId="urn:microsoft.com/office/officeart/2005/8/layout/default"/>
    <dgm:cxn modelId="{8F4E06BD-D55C-4F0A-A7AD-56F16EEF9844}" srcId="{94B477A8-48CF-4FFB-AEF2-CE2C66B67C29}" destId="{20F72507-D328-47BA-B1C6-F949C9CD201F}" srcOrd="0" destOrd="0" parTransId="{36D34940-3FBE-410C-AB6D-093A2517A52F}" sibTransId="{1E35C148-A9DC-4854-9327-1E19E3544363}"/>
    <dgm:cxn modelId="{A0549BC8-B9B3-4167-9488-E26E27D81E90}" srcId="{94B477A8-48CF-4FFB-AEF2-CE2C66B67C29}" destId="{62835C18-32A8-43BE-AB5E-D40BD146000D}" srcOrd="1" destOrd="0" parTransId="{5E53E674-0E7C-460F-BF33-D24E25E96714}" sibTransId="{68B5438C-9124-4D26-95A2-FF9D653FB9A5}"/>
    <dgm:cxn modelId="{1E43F8D5-5981-4E6F-B2AF-D3052ABDB9EA}" srcId="{94B477A8-48CF-4FFB-AEF2-CE2C66B67C29}" destId="{87264A72-A377-4BB9-8E6F-9AF9A471F81B}" srcOrd="2" destOrd="0" parTransId="{68C8506B-237F-426E-B8D0-9F858783C1F9}" sibTransId="{219A43E5-0399-49AC-9FA9-4940EA52B8CA}"/>
    <dgm:cxn modelId="{F22BF25C-24F4-4117-A520-BCD7B6576E76}" type="presParOf" srcId="{1B5C8621-B487-4C42-9827-6AAF3258CBE7}" destId="{D9E6C6DA-08C5-4995-8092-35C40512C111}" srcOrd="0" destOrd="0" presId="urn:microsoft.com/office/officeart/2005/8/layout/default"/>
    <dgm:cxn modelId="{AB1DC883-5488-4E04-93DD-21B0556025FF}" type="presParOf" srcId="{1B5C8621-B487-4C42-9827-6AAF3258CBE7}" destId="{4688A8FD-66D1-4A6C-8152-738EE11E9D3A}" srcOrd="1" destOrd="0" presId="urn:microsoft.com/office/officeart/2005/8/layout/default"/>
    <dgm:cxn modelId="{ED388049-69E7-488B-814D-56D0FAF69BCF}" type="presParOf" srcId="{1B5C8621-B487-4C42-9827-6AAF3258CBE7}" destId="{6D46C1AA-7741-45A4-9B67-9FADECB36E6F}" srcOrd="2" destOrd="0" presId="urn:microsoft.com/office/officeart/2005/8/layout/default"/>
    <dgm:cxn modelId="{02936457-D6D7-4DC3-9079-8DD05992FF84}" type="presParOf" srcId="{1B5C8621-B487-4C42-9827-6AAF3258CBE7}" destId="{CABFCD8B-FAF9-4EAA-A645-986184D921AA}" srcOrd="3" destOrd="0" presId="urn:microsoft.com/office/officeart/2005/8/layout/default"/>
    <dgm:cxn modelId="{19D73993-1262-45D7-8022-1D3BC8941244}" type="presParOf" srcId="{1B5C8621-B487-4C42-9827-6AAF3258CBE7}" destId="{F2B39856-C4E2-4EF9-B145-6E6BBAEB3C72}" srcOrd="4" destOrd="0" presId="urn:microsoft.com/office/officeart/2005/8/layout/default"/>
    <dgm:cxn modelId="{54DF8A37-83E8-46C9-8E3C-E7D8DD5AB718}" type="presParOf" srcId="{1B5C8621-B487-4C42-9827-6AAF3258CBE7}" destId="{1FB3F5BD-1657-4A8A-BBC2-1F7139F2E893}" srcOrd="5" destOrd="0" presId="urn:microsoft.com/office/officeart/2005/8/layout/default"/>
    <dgm:cxn modelId="{720B62B7-03CF-4162-9CB5-C5001F53B1BB}" type="presParOf" srcId="{1B5C8621-B487-4C42-9827-6AAF3258CBE7}" destId="{B3553802-3AA8-469B-80FF-CEF50DBFB881}" srcOrd="6" destOrd="0" presId="urn:microsoft.com/office/officeart/2005/8/layout/default"/>
    <dgm:cxn modelId="{45BA8EA9-0E67-4EAE-9DB8-DCBCD204B0CB}" type="presParOf" srcId="{1B5C8621-B487-4C42-9827-6AAF3258CBE7}" destId="{27B1DE95-252B-45E6-96E6-5CC7941E35CB}" srcOrd="7" destOrd="0" presId="urn:microsoft.com/office/officeart/2005/8/layout/default"/>
    <dgm:cxn modelId="{4D7C6F2B-7F8B-4FA9-AAEE-F0ADDD4E6F22}" type="presParOf" srcId="{1B5C8621-B487-4C42-9827-6AAF3258CBE7}" destId="{F68FEAD8-2331-4EFE-B3BE-789F85BD13FF}"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7D4C34-F285-4338-B5B0-CECEDB17EB8C}" type="doc">
      <dgm:prSet loTypeId="urn:microsoft.com/office/officeart/2018/2/layout/IconVerticalSolidList" loCatId="icon" qsTypeId="urn:microsoft.com/office/officeart/2005/8/quickstyle/simple1" qsCatId="simple" csTypeId="urn:microsoft.com/office/officeart/2005/8/colors/colorful5" csCatId="colorful" phldr="1"/>
      <dgm:spPr/>
      <dgm:t>
        <a:bodyPr/>
        <a:lstStyle/>
        <a:p>
          <a:endParaRPr lang="en-US"/>
        </a:p>
      </dgm:t>
    </dgm:pt>
    <dgm:pt modelId="{3C5D053E-F86D-42CA-B50F-35F236E683CE}">
      <dgm:prSet/>
      <dgm:spPr/>
      <dgm:t>
        <a:bodyPr/>
        <a:lstStyle/>
        <a:p>
          <a:pPr>
            <a:lnSpc>
              <a:spcPct val="100000"/>
            </a:lnSpc>
          </a:pPr>
          <a:r>
            <a:rPr lang="en-US" dirty="0"/>
            <a:t>12 July 2023  </a:t>
          </a:r>
        </a:p>
      </dgm:t>
    </dgm:pt>
    <dgm:pt modelId="{1B585206-5186-448C-BDA0-15A3C76BA471}" type="parTrans" cxnId="{90C34205-C4C5-42E6-A393-9479B57BF29F}">
      <dgm:prSet/>
      <dgm:spPr/>
      <dgm:t>
        <a:bodyPr/>
        <a:lstStyle/>
        <a:p>
          <a:endParaRPr lang="en-US"/>
        </a:p>
      </dgm:t>
    </dgm:pt>
    <dgm:pt modelId="{E7B78712-1AD7-4CB9-BD03-A2960E8DD74D}" type="sibTrans" cxnId="{90C34205-C4C5-42E6-A393-9479B57BF29F}">
      <dgm:prSet/>
      <dgm:spPr/>
      <dgm:t>
        <a:bodyPr/>
        <a:lstStyle/>
        <a:p>
          <a:endParaRPr lang="en-US"/>
        </a:p>
      </dgm:t>
    </dgm:pt>
    <dgm:pt modelId="{14E88DAA-F563-4DEA-8F62-1A9330A98279}">
      <dgm:prSet/>
      <dgm:spPr/>
      <dgm:t>
        <a:bodyPr/>
        <a:lstStyle/>
        <a:p>
          <a:pPr>
            <a:lnSpc>
              <a:spcPct val="100000"/>
            </a:lnSpc>
          </a:pPr>
          <a:r>
            <a:rPr lang="en-US" dirty="0"/>
            <a:t>Students can start submitting applications for courses starting in </a:t>
          </a:r>
          <a:r>
            <a:rPr lang="en-US" dirty="0">
              <a:latin typeface="Calibri Light" panose="020F0302020204030204"/>
            </a:rPr>
            <a:t>2024</a:t>
          </a:r>
          <a:endParaRPr lang="en-US" dirty="0"/>
        </a:p>
      </dgm:t>
    </dgm:pt>
    <dgm:pt modelId="{3644937F-08D6-47A2-94C5-97F02597E4C4}" type="parTrans" cxnId="{CD0B2967-29F1-4495-ABE2-3AD45B38C916}">
      <dgm:prSet/>
      <dgm:spPr/>
      <dgm:t>
        <a:bodyPr/>
        <a:lstStyle/>
        <a:p>
          <a:endParaRPr lang="en-US"/>
        </a:p>
      </dgm:t>
    </dgm:pt>
    <dgm:pt modelId="{0F27CA35-C44B-4704-95C5-A9C6130D8FD5}" type="sibTrans" cxnId="{CD0B2967-29F1-4495-ABE2-3AD45B38C916}">
      <dgm:prSet/>
      <dgm:spPr/>
      <dgm:t>
        <a:bodyPr/>
        <a:lstStyle/>
        <a:p>
          <a:endParaRPr lang="en-US"/>
        </a:p>
      </dgm:t>
    </dgm:pt>
    <dgm:pt modelId="{F394B8E5-E345-49D5-96C8-5D5DCC1C838A}">
      <dgm:prSet/>
      <dgm:spPr/>
      <dgm:t>
        <a:bodyPr/>
        <a:lstStyle/>
        <a:p>
          <a:pPr>
            <a:lnSpc>
              <a:spcPct val="100000"/>
            </a:lnSpc>
          </a:pPr>
          <a:r>
            <a:rPr lang="en-US" dirty="0"/>
            <a:t>2 October 2023</a:t>
          </a:r>
        </a:p>
      </dgm:t>
    </dgm:pt>
    <dgm:pt modelId="{88887AA0-CEFD-4008-BEE8-C58CDE17E8F4}" type="parTrans" cxnId="{DB4E27DF-A2CE-467D-9CC0-6D1D46B608D3}">
      <dgm:prSet/>
      <dgm:spPr/>
      <dgm:t>
        <a:bodyPr/>
        <a:lstStyle/>
        <a:p>
          <a:endParaRPr lang="en-US"/>
        </a:p>
      </dgm:t>
    </dgm:pt>
    <dgm:pt modelId="{5C46DE98-0063-4335-8EE7-FFA25F893935}" type="sibTrans" cxnId="{DB4E27DF-A2CE-467D-9CC0-6D1D46B608D3}">
      <dgm:prSet/>
      <dgm:spPr/>
      <dgm:t>
        <a:bodyPr/>
        <a:lstStyle/>
        <a:p>
          <a:endParaRPr lang="en-US"/>
        </a:p>
      </dgm:t>
    </dgm:pt>
    <dgm:pt modelId="{B7326018-D203-4C02-BAED-FC02AC796860}">
      <dgm:prSet/>
      <dgm:spPr/>
      <dgm:t>
        <a:bodyPr/>
        <a:lstStyle/>
        <a:p>
          <a:pPr>
            <a:lnSpc>
              <a:spcPct val="100000"/>
            </a:lnSpc>
          </a:pPr>
          <a:r>
            <a:rPr lang="en-GB" dirty="0"/>
            <a:t>UCAS deadline for music applications </a:t>
          </a:r>
          <a:endParaRPr lang="en-US" dirty="0"/>
        </a:p>
      </dgm:t>
    </dgm:pt>
    <dgm:pt modelId="{BC39CA06-4608-4807-838A-40F0A7EA5EB2}" type="parTrans" cxnId="{C3E92267-0DE4-41D3-9A60-D909E8F4DEE9}">
      <dgm:prSet/>
      <dgm:spPr/>
      <dgm:t>
        <a:bodyPr/>
        <a:lstStyle/>
        <a:p>
          <a:endParaRPr lang="en-US"/>
        </a:p>
      </dgm:t>
    </dgm:pt>
    <dgm:pt modelId="{0AE32318-A7C3-469D-82C0-9EBB7968B482}" type="sibTrans" cxnId="{C3E92267-0DE4-41D3-9A60-D909E8F4DEE9}">
      <dgm:prSet/>
      <dgm:spPr/>
      <dgm:t>
        <a:bodyPr/>
        <a:lstStyle/>
        <a:p>
          <a:endParaRPr lang="en-US"/>
        </a:p>
      </dgm:t>
    </dgm:pt>
    <dgm:pt modelId="{C68AE64F-9762-4C86-8AE4-1BC276CD0A55}">
      <dgm:prSet/>
      <dgm:spPr/>
      <dgm:t>
        <a:bodyPr/>
        <a:lstStyle/>
        <a:p>
          <a:pPr>
            <a:lnSpc>
              <a:spcPct val="100000"/>
            </a:lnSpc>
          </a:pPr>
          <a:r>
            <a:rPr lang="en-US" dirty="0"/>
            <a:t>31 January 2024</a:t>
          </a:r>
        </a:p>
      </dgm:t>
    </dgm:pt>
    <dgm:pt modelId="{51A69B3C-D2C9-4A0A-B3BA-1C39FC1A084A}" type="parTrans" cxnId="{5F823CA2-9A79-4DD4-B757-8B42286D3271}">
      <dgm:prSet/>
      <dgm:spPr/>
      <dgm:t>
        <a:bodyPr/>
        <a:lstStyle/>
        <a:p>
          <a:endParaRPr lang="en-US"/>
        </a:p>
      </dgm:t>
    </dgm:pt>
    <dgm:pt modelId="{66EBBD8B-F1F8-4C5A-BB46-19E8B70F5DD6}" type="sibTrans" cxnId="{5F823CA2-9A79-4DD4-B757-8B42286D3271}">
      <dgm:prSet/>
      <dgm:spPr/>
      <dgm:t>
        <a:bodyPr/>
        <a:lstStyle/>
        <a:p>
          <a:endParaRPr lang="en-US"/>
        </a:p>
      </dgm:t>
    </dgm:pt>
    <dgm:pt modelId="{901F5441-C162-4E84-BC98-CCE6A8A9DBF3}">
      <dgm:prSet/>
      <dgm:spPr/>
      <dgm:t>
        <a:bodyPr/>
        <a:lstStyle/>
        <a:p>
          <a:pPr>
            <a:lnSpc>
              <a:spcPct val="100000"/>
            </a:lnSpc>
          </a:pPr>
          <a:r>
            <a:rPr lang="en-US" dirty="0"/>
            <a:t>UCAS deadline for </a:t>
          </a:r>
          <a:r>
            <a:rPr lang="en-GB" b="0" i="0" dirty="0"/>
            <a:t>dance, drama, or musical theatre course applications. </a:t>
          </a:r>
          <a:endParaRPr lang="en-US" dirty="0"/>
        </a:p>
      </dgm:t>
    </dgm:pt>
    <dgm:pt modelId="{49BE3330-361C-495E-88D6-7EE2DEA04C12}" type="parTrans" cxnId="{22A52BCE-05B0-478E-80AC-7A27EF6521F8}">
      <dgm:prSet/>
      <dgm:spPr/>
      <dgm:t>
        <a:bodyPr/>
        <a:lstStyle/>
        <a:p>
          <a:endParaRPr lang="en-US"/>
        </a:p>
      </dgm:t>
    </dgm:pt>
    <dgm:pt modelId="{DF0250FB-099C-46B1-9A85-7EEDA6B997A2}" type="sibTrans" cxnId="{22A52BCE-05B0-478E-80AC-7A27EF6521F8}">
      <dgm:prSet/>
      <dgm:spPr/>
      <dgm:t>
        <a:bodyPr/>
        <a:lstStyle/>
        <a:p>
          <a:endParaRPr lang="en-US"/>
        </a:p>
      </dgm:t>
    </dgm:pt>
    <dgm:pt modelId="{485ED482-14F0-4EEC-940C-A9E8A27BD171}" type="pres">
      <dgm:prSet presAssocID="{CB7D4C34-F285-4338-B5B0-CECEDB17EB8C}" presName="root" presStyleCnt="0">
        <dgm:presLayoutVars>
          <dgm:dir/>
          <dgm:resizeHandles val="exact"/>
        </dgm:presLayoutVars>
      </dgm:prSet>
      <dgm:spPr/>
    </dgm:pt>
    <dgm:pt modelId="{B062BB5F-E127-40ED-AE08-02FD38B3F04F}" type="pres">
      <dgm:prSet presAssocID="{3C5D053E-F86D-42CA-B50F-35F236E683CE}" presName="compNode" presStyleCnt="0"/>
      <dgm:spPr/>
    </dgm:pt>
    <dgm:pt modelId="{1ED8C3D9-6610-4AF4-84E1-AD58CA2486DF}" type="pres">
      <dgm:prSet presAssocID="{3C5D053E-F86D-42CA-B50F-35F236E683CE}" presName="bgRect" presStyleLbl="bgShp" presStyleIdx="0" presStyleCnt="3"/>
      <dgm:spPr/>
    </dgm:pt>
    <dgm:pt modelId="{C9694FD1-158C-42C6-9B86-297674C4758E}" type="pres">
      <dgm:prSet presAssocID="{3C5D053E-F86D-42CA-B50F-35F236E683CE}" presName="iconRect" presStyleLbl="node1" presStyleIdx="0" presStyleCnt="3" custLinFactNeighborY="527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ooks"/>
        </a:ext>
      </dgm:extLst>
    </dgm:pt>
    <dgm:pt modelId="{E726231A-B074-433E-9A1D-1174BBAD73B4}" type="pres">
      <dgm:prSet presAssocID="{3C5D053E-F86D-42CA-B50F-35F236E683CE}" presName="spaceRect" presStyleCnt="0"/>
      <dgm:spPr/>
    </dgm:pt>
    <dgm:pt modelId="{C7F13E9A-A2CD-48C6-B002-B112303D50D5}" type="pres">
      <dgm:prSet presAssocID="{3C5D053E-F86D-42CA-B50F-35F236E683CE}" presName="parTx" presStyleLbl="revTx" presStyleIdx="0" presStyleCnt="6">
        <dgm:presLayoutVars>
          <dgm:chMax val="0"/>
          <dgm:chPref val="0"/>
        </dgm:presLayoutVars>
      </dgm:prSet>
      <dgm:spPr/>
    </dgm:pt>
    <dgm:pt modelId="{6F97CFD5-E456-4362-8BF5-D2F1EDC6BEE7}" type="pres">
      <dgm:prSet presAssocID="{3C5D053E-F86D-42CA-B50F-35F236E683CE}" presName="desTx" presStyleLbl="revTx" presStyleIdx="1" presStyleCnt="6">
        <dgm:presLayoutVars/>
      </dgm:prSet>
      <dgm:spPr/>
    </dgm:pt>
    <dgm:pt modelId="{8036689A-F0CB-4C23-92DC-748BAF5FFD07}" type="pres">
      <dgm:prSet presAssocID="{E7B78712-1AD7-4CB9-BD03-A2960E8DD74D}" presName="sibTrans" presStyleCnt="0"/>
      <dgm:spPr/>
    </dgm:pt>
    <dgm:pt modelId="{07920E00-9701-4109-92D2-B7480697A8CC}" type="pres">
      <dgm:prSet presAssocID="{F394B8E5-E345-49D5-96C8-5D5DCC1C838A}" presName="compNode" presStyleCnt="0"/>
      <dgm:spPr/>
    </dgm:pt>
    <dgm:pt modelId="{D482A9A0-C233-4662-ACDB-65C40672D32C}" type="pres">
      <dgm:prSet presAssocID="{F394B8E5-E345-49D5-96C8-5D5DCC1C838A}" presName="bgRect" presStyleLbl="bgShp" presStyleIdx="1" presStyleCnt="3"/>
      <dgm:spPr/>
    </dgm:pt>
    <dgm:pt modelId="{E73C27DF-F8E2-48C9-BFA7-56AEE87F648A}" type="pres">
      <dgm:prSet presAssocID="{F394B8E5-E345-49D5-96C8-5D5DCC1C838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usic"/>
        </a:ext>
      </dgm:extLst>
    </dgm:pt>
    <dgm:pt modelId="{EC183124-B1BF-435F-B234-59EC055A3A9E}" type="pres">
      <dgm:prSet presAssocID="{F394B8E5-E345-49D5-96C8-5D5DCC1C838A}" presName="spaceRect" presStyleCnt="0"/>
      <dgm:spPr/>
    </dgm:pt>
    <dgm:pt modelId="{2DA877A5-50A5-4ADE-98DC-323243A3C3E4}" type="pres">
      <dgm:prSet presAssocID="{F394B8E5-E345-49D5-96C8-5D5DCC1C838A}" presName="parTx" presStyleLbl="revTx" presStyleIdx="2" presStyleCnt="6">
        <dgm:presLayoutVars>
          <dgm:chMax val="0"/>
          <dgm:chPref val="0"/>
        </dgm:presLayoutVars>
      </dgm:prSet>
      <dgm:spPr/>
    </dgm:pt>
    <dgm:pt modelId="{B3CAB626-499C-43DD-B7CE-7506CD0D76A3}" type="pres">
      <dgm:prSet presAssocID="{F394B8E5-E345-49D5-96C8-5D5DCC1C838A}" presName="desTx" presStyleLbl="revTx" presStyleIdx="3" presStyleCnt="6">
        <dgm:presLayoutVars/>
      </dgm:prSet>
      <dgm:spPr/>
    </dgm:pt>
    <dgm:pt modelId="{24EFAABA-C91D-4067-B33E-8E3A073B9D8B}" type="pres">
      <dgm:prSet presAssocID="{5C46DE98-0063-4335-8EE7-FFA25F893935}" presName="sibTrans" presStyleCnt="0"/>
      <dgm:spPr/>
    </dgm:pt>
    <dgm:pt modelId="{7E51E79D-738F-47C5-8B0F-0CF2740B287F}" type="pres">
      <dgm:prSet presAssocID="{C68AE64F-9762-4C86-8AE4-1BC276CD0A55}" presName="compNode" presStyleCnt="0"/>
      <dgm:spPr/>
    </dgm:pt>
    <dgm:pt modelId="{7570B959-A681-4CB3-8589-29A69B081328}" type="pres">
      <dgm:prSet presAssocID="{C68AE64F-9762-4C86-8AE4-1BC276CD0A55}" presName="bgRect" presStyleLbl="bgShp" presStyleIdx="2" presStyleCnt="3"/>
      <dgm:spPr/>
    </dgm:pt>
    <dgm:pt modelId="{92DD68B1-FBE6-49CD-A01D-9786B5B3BF9D}" type="pres">
      <dgm:prSet presAssocID="{C68AE64F-9762-4C86-8AE4-1BC276CD0A5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rama"/>
        </a:ext>
      </dgm:extLst>
    </dgm:pt>
    <dgm:pt modelId="{7C45A0EF-D8B1-42A5-8135-C7D7C9CB9B44}" type="pres">
      <dgm:prSet presAssocID="{C68AE64F-9762-4C86-8AE4-1BC276CD0A55}" presName="spaceRect" presStyleCnt="0"/>
      <dgm:spPr/>
    </dgm:pt>
    <dgm:pt modelId="{8833C7D2-4B01-4192-909A-F94490CEBB7B}" type="pres">
      <dgm:prSet presAssocID="{C68AE64F-9762-4C86-8AE4-1BC276CD0A55}" presName="parTx" presStyleLbl="revTx" presStyleIdx="4" presStyleCnt="6">
        <dgm:presLayoutVars>
          <dgm:chMax val="0"/>
          <dgm:chPref val="0"/>
        </dgm:presLayoutVars>
      </dgm:prSet>
      <dgm:spPr/>
    </dgm:pt>
    <dgm:pt modelId="{58E47ACB-8A27-41BF-91DF-3B381B195449}" type="pres">
      <dgm:prSet presAssocID="{C68AE64F-9762-4C86-8AE4-1BC276CD0A55}" presName="desTx" presStyleLbl="revTx" presStyleIdx="5" presStyleCnt="6">
        <dgm:presLayoutVars/>
      </dgm:prSet>
      <dgm:spPr/>
    </dgm:pt>
  </dgm:ptLst>
  <dgm:cxnLst>
    <dgm:cxn modelId="{90C34205-C4C5-42E6-A393-9479B57BF29F}" srcId="{CB7D4C34-F285-4338-B5B0-CECEDB17EB8C}" destId="{3C5D053E-F86D-42CA-B50F-35F236E683CE}" srcOrd="0" destOrd="0" parTransId="{1B585206-5186-448C-BDA0-15A3C76BA471}" sibTransId="{E7B78712-1AD7-4CB9-BD03-A2960E8DD74D}"/>
    <dgm:cxn modelId="{FA5C1C0F-F6FD-4CA3-B582-FBE1A36E0EFF}" type="presOf" srcId="{F394B8E5-E345-49D5-96C8-5D5DCC1C838A}" destId="{2DA877A5-50A5-4ADE-98DC-323243A3C3E4}" srcOrd="0" destOrd="0" presId="urn:microsoft.com/office/officeart/2018/2/layout/IconVerticalSolidList"/>
    <dgm:cxn modelId="{57253610-45A4-47A0-8795-DC5CC41FB2C4}" type="presOf" srcId="{CB7D4C34-F285-4338-B5B0-CECEDB17EB8C}" destId="{485ED482-14F0-4EEC-940C-A9E8A27BD171}" srcOrd="0" destOrd="0" presId="urn:microsoft.com/office/officeart/2018/2/layout/IconVerticalSolidList"/>
    <dgm:cxn modelId="{C37D973C-9267-4FA0-8B9E-DFE3C506A704}" type="presOf" srcId="{3C5D053E-F86D-42CA-B50F-35F236E683CE}" destId="{C7F13E9A-A2CD-48C6-B002-B112303D50D5}" srcOrd="0" destOrd="0" presId="urn:microsoft.com/office/officeart/2018/2/layout/IconVerticalSolidList"/>
    <dgm:cxn modelId="{C3E92267-0DE4-41D3-9A60-D909E8F4DEE9}" srcId="{F394B8E5-E345-49D5-96C8-5D5DCC1C838A}" destId="{B7326018-D203-4C02-BAED-FC02AC796860}" srcOrd="0" destOrd="0" parTransId="{BC39CA06-4608-4807-838A-40F0A7EA5EB2}" sibTransId="{0AE32318-A7C3-469D-82C0-9EBB7968B482}"/>
    <dgm:cxn modelId="{CD0B2967-29F1-4495-ABE2-3AD45B38C916}" srcId="{3C5D053E-F86D-42CA-B50F-35F236E683CE}" destId="{14E88DAA-F563-4DEA-8F62-1A9330A98279}" srcOrd="0" destOrd="0" parTransId="{3644937F-08D6-47A2-94C5-97F02597E4C4}" sibTransId="{0F27CA35-C44B-4704-95C5-A9C6130D8FD5}"/>
    <dgm:cxn modelId="{DF4AFF68-A092-472F-9960-8634EB8301CC}" type="presOf" srcId="{14E88DAA-F563-4DEA-8F62-1A9330A98279}" destId="{6F97CFD5-E456-4362-8BF5-D2F1EDC6BEE7}" srcOrd="0" destOrd="0" presId="urn:microsoft.com/office/officeart/2018/2/layout/IconVerticalSolidList"/>
    <dgm:cxn modelId="{0204A76A-210D-4F2B-9BDF-AD8A3B91314E}" type="presOf" srcId="{C68AE64F-9762-4C86-8AE4-1BC276CD0A55}" destId="{8833C7D2-4B01-4192-909A-F94490CEBB7B}" srcOrd="0" destOrd="0" presId="urn:microsoft.com/office/officeart/2018/2/layout/IconVerticalSolidList"/>
    <dgm:cxn modelId="{5F823CA2-9A79-4DD4-B757-8B42286D3271}" srcId="{CB7D4C34-F285-4338-B5B0-CECEDB17EB8C}" destId="{C68AE64F-9762-4C86-8AE4-1BC276CD0A55}" srcOrd="2" destOrd="0" parTransId="{51A69B3C-D2C9-4A0A-B3BA-1C39FC1A084A}" sibTransId="{66EBBD8B-F1F8-4C5A-BB46-19E8B70F5DD6}"/>
    <dgm:cxn modelId="{F9EB4BBB-B8E3-40DE-BDE1-0B13F1925B29}" type="presOf" srcId="{B7326018-D203-4C02-BAED-FC02AC796860}" destId="{B3CAB626-499C-43DD-B7CE-7506CD0D76A3}" srcOrd="0" destOrd="0" presId="urn:microsoft.com/office/officeart/2018/2/layout/IconVerticalSolidList"/>
    <dgm:cxn modelId="{6F30B6BC-526B-43F7-B324-5D57E213011B}" type="presOf" srcId="{901F5441-C162-4E84-BC98-CCE6A8A9DBF3}" destId="{58E47ACB-8A27-41BF-91DF-3B381B195449}" srcOrd="0" destOrd="0" presId="urn:microsoft.com/office/officeart/2018/2/layout/IconVerticalSolidList"/>
    <dgm:cxn modelId="{22A52BCE-05B0-478E-80AC-7A27EF6521F8}" srcId="{C68AE64F-9762-4C86-8AE4-1BC276CD0A55}" destId="{901F5441-C162-4E84-BC98-CCE6A8A9DBF3}" srcOrd="0" destOrd="0" parTransId="{49BE3330-361C-495E-88D6-7EE2DEA04C12}" sibTransId="{DF0250FB-099C-46B1-9A85-7EEDA6B997A2}"/>
    <dgm:cxn modelId="{DB4E27DF-A2CE-467D-9CC0-6D1D46B608D3}" srcId="{CB7D4C34-F285-4338-B5B0-CECEDB17EB8C}" destId="{F394B8E5-E345-49D5-96C8-5D5DCC1C838A}" srcOrd="1" destOrd="0" parTransId="{88887AA0-CEFD-4008-BEE8-C58CDE17E8F4}" sibTransId="{5C46DE98-0063-4335-8EE7-FFA25F893935}"/>
    <dgm:cxn modelId="{B5B07E69-36C5-42DA-B8F9-AE0CF2C28F5B}" type="presParOf" srcId="{485ED482-14F0-4EEC-940C-A9E8A27BD171}" destId="{B062BB5F-E127-40ED-AE08-02FD38B3F04F}" srcOrd="0" destOrd="0" presId="urn:microsoft.com/office/officeart/2018/2/layout/IconVerticalSolidList"/>
    <dgm:cxn modelId="{21F2DF89-9AB2-4B5A-B596-BD7B237D5B24}" type="presParOf" srcId="{B062BB5F-E127-40ED-AE08-02FD38B3F04F}" destId="{1ED8C3D9-6610-4AF4-84E1-AD58CA2486DF}" srcOrd="0" destOrd="0" presId="urn:microsoft.com/office/officeart/2018/2/layout/IconVerticalSolidList"/>
    <dgm:cxn modelId="{D0A09BCA-FC14-4202-8825-BC64C6E7E416}" type="presParOf" srcId="{B062BB5F-E127-40ED-AE08-02FD38B3F04F}" destId="{C9694FD1-158C-42C6-9B86-297674C4758E}" srcOrd="1" destOrd="0" presId="urn:microsoft.com/office/officeart/2018/2/layout/IconVerticalSolidList"/>
    <dgm:cxn modelId="{DA6CE42A-3429-4CD6-86F6-7A0972200D4B}" type="presParOf" srcId="{B062BB5F-E127-40ED-AE08-02FD38B3F04F}" destId="{E726231A-B074-433E-9A1D-1174BBAD73B4}" srcOrd="2" destOrd="0" presId="urn:microsoft.com/office/officeart/2018/2/layout/IconVerticalSolidList"/>
    <dgm:cxn modelId="{4A0562B4-2C92-4C85-B455-95C6D493D05E}" type="presParOf" srcId="{B062BB5F-E127-40ED-AE08-02FD38B3F04F}" destId="{C7F13E9A-A2CD-48C6-B002-B112303D50D5}" srcOrd="3" destOrd="0" presId="urn:microsoft.com/office/officeart/2018/2/layout/IconVerticalSolidList"/>
    <dgm:cxn modelId="{F27CFBE4-E39D-431F-BDEE-056BA3E9F8E6}" type="presParOf" srcId="{B062BB5F-E127-40ED-AE08-02FD38B3F04F}" destId="{6F97CFD5-E456-4362-8BF5-D2F1EDC6BEE7}" srcOrd="4" destOrd="0" presId="urn:microsoft.com/office/officeart/2018/2/layout/IconVerticalSolidList"/>
    <dgm:cxn modelId="{BD306A97-1152-4679-87BB-CE09D1ACE807}" type="presParOf" srcId="{485ED482-14F0-4EEC-940C-A9E8A27BD171}" destId="{8036689A-F0CB-4C23-92DC-748BAF5FFD07}" srcOrd="1" destOrd="0" presId="urn:microsoft.com/office/officeart/2018/2/layout/IconVerticalSolidList"/>
    <dgm:cxn modelId="{5B362F4C-AAAC-484F-8032-53CE1959ED45}" type="presParOf" srcId="{485ED482-14F0-4EEC-940C-A9E8A27BD171}" destId="{07920E00-9701-4109-92D2-B7480697A8CC}" srcOrd="2" destOrd="0" presId="urn:microsoft.com/office/officeart/2018/2/layout/IconVerticalSolidList"/>
    <dgm:cxn modelId="{12591F06-67C5-43B6-8524-FD3F6D301E63}" type="presParOf" srcId="{07920E00-9701-4109-92D2-B7480697A8CC}" destId="{D482A9A0-C233-4662-ACDB-65C40672D32C}" srcOrd="0" destOrd="0" presId="urn:microsoft.com/office/officeart/2018/2/layout/IconVerticalSolidList"/>
    <dgm:cxn modelId="{A5881A7C-F5B9-431A-8E9F-E6BEDE5F67FF}" type="presParOf" srcId="{07920E00-9701-4109-92D2-B7480697A8CC}" destId="{E73C27DF-F8E2-48C9-BFA7-56AEE87F648A}" srcOrd="1" destOrd="0" presId="urn:microsoft.com/office/officeart/2018/2/layout/IconVerticalSolidList"/>
    <dgm:cxn modelId="{438BC694-D924-4B77-9123-AECD0E4B9D5D}" type="presParOf" srcId="{07920E00-9701-4109-92D2-B7480697A8CC}" destId="{EC183124-B1BF-435F-B234-59EC055A3A9E}" srcOrd="2" destOrd="0" presId="urn:microsoft.com/office/officeart/2018/2/layout/IconVerticalSolidList"/>
    <dgm:cxn modelId="{14A7A313-EF99-418E-B813-41AEF75CA0BD}" type="presParOf" srcId="{07920E00-9701-4109-92D2-B7480697A8CC}" destId="{2DA877A5-50A5-4ADE-98DC-323243A3C3E4}" srcOrd="3" destOrd="0" presId="urn:microsoft.com/office/officeart/2018/2/layout/IconVerticalSolidList"/>
    <dgm:cxn modelId="{35CD45A2-9035-44AF-B6D7-CC2D52EFF5BD}" type="presParOf" srcId="{07920E00-9701-4109-92D2-B7480697A8CC}" destId="{B3CAB626-499C-43DD-B7CE-7506CD0D76A3}" srcOrd="4" destOrd="0" presId="urn:microsoft.com/office/officeart/2018/2/layout/IconVerticalSolidList"/>
    <dgm:cxn modelId="{A8D9EA16-2FC3-483B-8C83-672F2EDA164F}" type="presParOf" srcId="{485ED482-14F0-4EEC-940C-A9E8A27BD171}" destId="{24EFAABA-C91D-4067-B33E-8E3A073B9D8B}" srcOrd="3" destOrd="0" presId="urn:microsoft.com/office/officeart/2018/2/layout/IconVerticalSolidList"/>
    <dgm:cxn modelId="{7D66091B-3EFF-4CBC-BC80-EC89056FA408}" type="presParOf" srcId="{485ED482-14F0-4EEC-940C-A9E8A27BD171}" destId="{7E51E79D-738F-47C5-8B0F-0CF2740B287F}" srcOrd="4" destOrd="0" presId="urn:microsoft.com/office/officeart/2018/2/layout/IconVerticalSolidList"/>
    <dgm:cxn modelId="{4D55B967-512B-4F38-AB6F-DCD7C1331D8A}" type="presParOf" srcId="{7E51E79D-738F-47C5-8B0F-0CF2740B287F}" destId="{7570B959-A681-4CB3-8589-29A69B081328}" srcOrd="0" destOrd="0" presId="urn:microsoft.com/office/officeart/2018/2/layout/IconVerticalSolidList"/>
    <dgm:cxn modelId="{7BC39E10-6BFE-40BB-98FC-78AE4BD471B8}" type="presParOf" srcId="{7E51E79D-738F-47C5-8B0F-0CF2740B287F}" destId="{92DD68B1-FBE6-49CD-A01D-9786B5B3BF9D}" srcOrd="1" destOrd="0" presId="urn:microsoft.com/office/officeart/2018/2/layout/IconVerticalSolidList"/>
    <dgm:cxn modelId="{A40BC2BA-63D3-4FAA-8296-B2A0E3005247}" type="presParOf" srcId="{7E51E79D-738F-47C5-8B0F-0CF2740B287F}" destId="{7C45A0EF-D8B1-42A5-8135-C7D7C9CB9B44}" srcOrd="2" destOrd="0" presId="urn:microsoft.com/office/officeart/2018/2/layout/IconVerticalSolidList"/>
    <dgm:cxn modelId="{6B0ED57A-4646-47EA-907C-DBAB23AD4033}" type="presParOf" srcId="{7E51E79D-738F-47C5-8B0F-0CF2740B287F}" destId="{8833C7D2-4B01-4192-909A-F94490CEBB7B}" srcOrd="3" destOrd="0" presId="urn:microsoft.com/office/officeart/2018/2/layout/IconVerticalSolidList"/>
    <dgm:cxn modelId="{A095E0C4-9E1A-4952-8EE8-5A309452F69D}" type="presParOf" srcId="{7E51E79D-738F-47C5-8B0F-0CF2740B287F}" destId="{58E47ACB-8A27-41BF-91DF-3B381B195449}"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E6C6DA-08C5-4995-8092-35C40512C111}">
      <dsp:nvSpPr>
        <dsp:cNvPr id="0" name=""/>
        <dsp:cNvSpPr/>
      </dsp:nvSpPr>
      <dsp:spPr>
        <a:xfrm>
          <a:off x="0" y="710291"/>
          <a:ext cx="2625944" cy="157556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mj-lt"/>
            <a:buNone/>
          </a:pPr>
          <a:r>
            <a:rPr lang="en-GB" sz="1200" b="1" kern="1200" dirty="0">
              <a:effectLst/>
              <a:latin typeface="+mn-lt"/>
              <a:ea typeface="Times New Roman" panose="02020603050405020304" pitchFamily="18" charset="0"/>
            </a:rPr>
            <a:t>Facilities</a:t>
          </a:r>
          <a:r>
            <a:rPr lang="en-GB" sz="900" kern="1200" dirty="0">
              <a:effectLst/>
              <a:latin typeface="+mn-lt"/>
              <a:ea typeface="Times New Roman" panose="02020603050405020304" pitchFamily="18" charset="0"/>
            </a:rPr>
            <a:t> </a:t>
          </a:r>
        </a:p>
        <a:p>
          <a:pPr marL="0" lvl="0" indent="0" algn="ctr" defTabSz="533400">
            <a:lnSpc>
              <a:spcPct val="90000"/>
            </a:lnSpc>
            <a:spcBef>
              <a:spcPct val="0"/>
            </a:spcBef>
            <a:spcAft>
              <a:spcPct val="35000"/>
            </a:spcAft>
            <a:buFont typeface="+mj-lt"/>
            <a:buNone/>
          </a:pPr>
          <a:r>
            <a:rPr lang="en-GB" sz="1050" kern="1200" dirty="0">
              <a:effectLst/>
              <a:latin typeface="+mn-lt"/>
              <a:ea typeface="Times New Roman" panose="02020603050405020304" pitchFamily="18" charset="0"/>
            </a:rPr>
            <a:t>Conservatoires tend to be smaller institutions which are focused on specific areas of study; such as music, dance and drama. They will, therefore, have specialist teaching and facilities dedicated to these areas. </a:t>
          </a:r>
          <a:endParaRPr lang="en-GB" sz="1050" kern="1200" dirty="0"/>
        </a:p>
      </dsp:txBody>
      <dsp:txXfrm>
        <a:off x="0" y="710291"/>
        <a:ext cx="2625944" cy="1575566"/>
      </dsp:txXfrm>
    </dsp:sp>
    <dsp:sp modelId="{6D46C1AA-7741-45A4-9B67-9FADECB36E6F}">
      <dsp:nvSpPr>
        <dsp:cNvPr id="0" name=""/>
        <dsp:cNvSpPr/>
      </dsp:nvSpPr>
      <dsp:spPr>
        <a:xfrm>
          <a:off x="2888538" y="710291"/>
          <a:ext cx="2625944" cy="157556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mj-lt"/>
            <a:buNone/>
          </a:pPr>
          <a:r>
            <a:rPr lang="en-GB" sz="1200" b="1" kern="1200" dirty="0">
              <a:effectLst/>
              <a:latin typeface="+mn-lt"/>
              <a:ea typeface="Times New Roman" panose="02020603050405020304" pitchFamily="18" charset="0"/>
            </a:rPr>
            <a:t>Specialist focus</a:t>
          </a:r>
        </a:p>
        <a:p>
          <a:pPr marL="0" lvl="0" indent="0" algn="ctr" defTabSz="533400">
            <a:lnSpc>
              <a:spcPct val="90000"/>
            </a:lnSpc>
            <a:spcBef>
              <a:spcPct val="0"/>
            </a:spcBef>
            <a:spcAft>
              <a:spcPct val="35000"/>
            </a:spcAft>
            <a:buFont typeface="+mj-lt"/>
            <a:buNone/>
          </a:pPr>
          <a:r>
            <a:rPr lang="en-GB" sz="1050" kern="1200" dirty="0">
              <a:effectLst/>
              <a:latin typeface="+mn-lt"/>
              <a:ea typeface="Times New Roman" panose="02020603050405020304" pitchFamily="18" charset="0"/>
            </a:rPr>
            <a:t>Universities tend to be much larger and will often offer a broad range of courses which could include anything from maths and engineering to art, history and music.</a:t>
          </a:r>
          <a:endParaRPr lang="en-GB" sz="1050" kern="1200" dirty="0"/>
        </a:p>
      </dsp:txBody>
      <dsp:txXfrm>
        <a:off x="2888538" y="710291"/>
        <a:ext cx="2625944" cy="1575566"/>
      </dsp:txXfrm>
    </dsp:sp>
    <dsp:sp modelId="{F2B39856-C4E2-4EF9-B145-6E6BBAEB3C72}">
      <dsp:nvSpPr>
        <dsp:cNvPr id="0" name=""/>
        <dsp:cNvSpPr/>
      </dsp:nvSpPr>
      <dsp:spPr>
        <a:xfrm>
          <a:off x="5777076" y="710291"/>
          <a:ext cx="2625944" cy="157556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mj-lt"/>
            <a:buNone/>
          </a:pPr>
          <a:r>
            <a:rPr lang="en-GB" sz="1200" b="1" kern="1200" dirty="0">
              <a:effectLst/>
              <a:latin typeface="+mn-lt"/>
              <a:ea typeface="Times New Roman" panose="02020603050405020304" pitchFamily="18" charset="0"/>
            </a:rPr>
            <a:t>Practical study is the main focus</a:t>
          </a:r>
          <a:r>
            <a:rPr lang="en-GB" sz="1200" kern="1200" dirty="0">
              <a:effectLst/>
              <a:latin typeface="+mn-lt"/>
              <a:ea typeface="Times New Roman" panose="02020603050405020304" pitchFamily="18" charset="0"/>
            </a:rPr>
            <a:t> </a:t>
          </a:r>
        </a:p>
        <a:p>
          <a:pPr marL="0" lvl="0" indent="0" algn="ctr" defTabSz="533400">
            <a:lnSpc>
              <a:spcPct val="90000"/>
            </a:lnSpc>
            <a:spcBef>
              <a:spcPct val="0"/>
            </a:spcBef>
            <a:spcAft>
              <a:spcPct val="35000"/>
            </a:spcAft>
            <a:buFont typeface="+mj-lt"/>
            <a:buNone/>
          </a:pPr>
          <a:r>
            <a:rPr lang="en-GB" sz="1050" kern="1200" dirty="0">
              <a:effectLst/>
              <a:latin typeface="+mn-lt"/>
              <a:ea typeface="Times New Roman" panose="02020603050405020304" pitchFamily="18" charset="0"/>
            </a:rPr>
            <a:t>Both conservatoires and universities offer degree-level qualifications, however at a university practical study is typically an element of the course, whereas at a conservatoire it’s the main focus, and at the heart of what students do.</a:t>
          </a:r>
          <a:endParaRPr lang="en-GB" sz="1050" kern="1200" dirty="0"/>
        </a:p>
      </dsp:txBody>
      <dsp:txXfrm>
        <a:off x="5777076" y="710291"/>
        <a:ext cx="2625944" cy="1575566"/>
      </dsp:txXfrm>
    </dsp:sp>
    <dsp:sp modelId="{B3553802-3AA8-469B-80FF-CEF50DBFB881}">
      <dsp:nvSpPr>
        <dsp:cNvPr id="0" name=""/>
        <dsp:cNvSpPr/>
      </dsp:nvSpPr>
      <dsp:spPr>
        <a:xfrm>
          <a:off x="1444269" y="2548452"/>
          <a:ext cx="2625944" cy="157556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mj-lt"/>
            <a:buNone/>
          </a:pPr>
          <a:r>
            <a:rPr lang="en-GB" sz="1200" b="1" kern="1200" dirty="0">
              <a:effectLst/>
              <a:latin typeface="+mn-lt"/>
              <a:ea typeface="Times New Roman" panose="02020603050405020304" pitchFamily="18" charset="0"/>
            </a:rPr>
            <a:t>Course structures</a:t>
          </a:r>
          <a:r>
            <a:rPr lang="en-GB" sz="1200" kern="1200" dirty="0">
              <a:effectLst/>
              <a:latin typeface="+mn-lt"/>
              <a:ea typeface="Times New Roman" panose="02020603050405020304" pitchFamily="18" charset="0"/>
            </a:rPr>
            <a:t> </a:t>
          </a:r>
        </a:p>
        <a:p>
          <a:pPr marL="0" lvl="0" indent="0" algn="ctr" defTabSz="533400">
            <a:lnSpc>
              <a:spcPct val="90000"/>
            </a:lnSpc>
            <a:spcBef>
              <a:spcPct val="0"/>
            </a:spcBef>
            <a:spcAft>
              <a:spcPct val="35000"/>
            </a:spcAft>
            <a:buFont typeface="+mj-lt"/>
            <a:buNone/>
          </a:pPr>
          <a:r>
            <a:rPr lang="en-GB" sz="1050" kern="1200" dirty="0">
              <a:effectLst/>
              <a:latin typeface="+mn-lt"/>
              <a:ea typeface="Times New Roman" panose="02020603050405020304" pitchFamily="18" charset="0"/>
            </a:rPr>
            <a:t>The year is broken down into a block of academic weeks, followed by a block of performance weeks. Performances and workshops are mostly held in the evenings and at weekends meaning graduates are accustomed to expectations of the industry they are going to work in.</a:t>
          </a:r>
          <a:endParaRPr lang="en-GB" sz="1050" kern="1200" dirty="0"/>
        </a:p>
      </dsp:txBody>
      <dsp:txXfrm>
        <a:off x="1444269" y="2548452"/>
        <a:ext cx="2625944" cy="1575566"/>
      </dsp:txXfrm>
    </dsp:sp>
    <dsp:sp modelId="{F68FEAD8-2331-4EFE-B3BE-789F85BD13FF}">
      <dsp:nvSpPr>
        <dsp:cNvPr id="0" name=""/>
        <dsp:cNvSpPr/>
      </dsp:nvSpPr>
      <dsp:spPr>
        <a:xfrm>
          <a:off x="4332807" y="2548452"/>
          <a:ext cx="2625944" cy="1575566"/>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mj-lt"/>
            <a:buNone/>
          </a:pPr>
          <a:r>
            <a:rPr lang="en-GB" sz="1200" b="1" kern="1200" dirty="0">
              <a:effectLst/>
              <a:latin typeface="+mn-lt"/>
              <a:ea typeface="Times New Roman" panose="02020603050405020304" pitchFamily="18" charset="0"/>
            </a:rPr>
            <a:t>Teaching staff are working professionals</a:t>
          </a:r>
          <a:r>
            <a:rPr lang="en-GB" sz="1200" kern="1200" dirty="0">
              <a:effectLst/>
              <a:latin typeface="+mn-lt"/>
              <a:ea typeface="Times New Roman" panose="02020603050405020304" pitchFamily="18" charset="0"/>
            </a:rPr>
            <a:t> </a:t>
          </a:r>
        </a:p>
        <a:p>
          <a:pPr marL="0" lvl="0" indent="0" algn="ctr" defTabSz="533400">
            <a:lnSpc>
              <a:spcPct val="90000"/>
            </a:lnSpc>
            <a:spcBef>
              <a:spcPct val="0"/>
            </a:spcBef>
            <a:spcAft>
              <a:spcPct val="35000"/>
            </a:spcAft>
            <a:buFont typeface="+mj-lt"/>
            <a:buNone/>
          </a:pPr>
          <a:r>
            <a:rPr lang="en-GB" sz="1050" kern="1200" dirty="0">
              <a:effectLst/>
              <a:latin typeface="+mn-lt"/>
              <a:ea typeface="Times New Roman" panose="02020603050405020304" pitchFamily="18" charset="0"/>
            </a:rPr>
            <a:t>Professional musicians teach at conservatoires as part of their portfolios, and many teach at more than one conservatoire. There is a strong emphasis on one-to-one tuition, alongside group work and performances.</a:t>
          </a:r>
          <a:endParaRPr lang="en-GB" sz="1050" kern="1200" dirty="0"/>
        </a:p>
      </dsp:txBody>
      <dsp:txXfrm>
        <a:off x="4332807" y="2548452"/>
        <a:ext cx="2625944" cy="15755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D8C3D9-6610-4AF4-84E1-AD58CA2486DF}">
      <dsp:nvSpPr>
        <dsp:cNvPr id="0" name=""/>
        <dsp:cNvSpPr/>
      </dsp:nvSpPr>
      <dsp:spPr>
        <a:xfrm>
          <a:off x="0" y="365"/>
          <a:ext cx="8228012" cy="856133"/>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694FD1-158C-42C6-9B86-297674C4758E}">
      <dsp:nvSpPr>
        <dsp:cNvPr id="0" name=""/>
        <dsp:cNvSpPr/>
      </dsp:nvSpPr>
      <dsp:spPr>
        <a:xfrm>
          <a:off x="258980" y="217839"/>
          <a:ext cx="470873" cy="47087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F13E9A-A2CD-48C6-B002-B112303D50D5}">
      <dsp:nvSpPr>
        <dsp:cNvPr id="0" name=""/>
        <dsp:cNvSpPr/>
      </dsp:nvSpPr>
      <dsp:spPr>
        <a:xfrm>
          <a:off x="988834" y="365"/>
          <a:ext cx="3702605" cy="856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607" tIns="90607" rIns="90607" bIns="90607" numCol="1" spcCol="1270" anchor="ctr" anchorCtr="0">
          <a:noAutofit/>
        </a:bodyPr>
        <a:lstStyle/>
        <a:p>
          <a:pPr marL="0" lvl="0" indent="0" algn="l" defTabSz="1111250">
            <a:lnSpc>
              <a:spcPct val="100000"/>
            </a:lnSpc>
            <a:spcBef>
              <a:spcPct val="0"/>
            </a:spcBef>
            <a:spcAft>
              <a:spcPct val="35000"/>
            </a:spcAft>
            <a:buNone/>
          </a:pPr>
          <a:r>
            <a:rPr lang="en-US" sz="2500" kern="1200" dirty="0"/>
            <a:t>12 July 2023  </a:t>
          </a:r>
        </a:p>
      </dsp:txBody>
      <dsp:txXfrm>
        <a:off x="988834" y="365"/>
        <a:ext cx="3702605" cy="856133"/>
      </dsp:txXfrm>
    </dsp:sp>
    <dsp:sp modelId="{6F97CFD5-E456-4362-8BF5-D2F1EDC6BEE7}">
      <dsp:nvSpPr>
        <dsp:cNvPr id="0" name=""/>
        <dsp:cNvSpPr/>
      </dsp:nvSpPr>
      <dsp:spPr>
        <a:xfrm>
          <a:off x="4691439" y="365"/>
          <a:ext cx="3536572" cy="856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607" tIns="90607" rIns="90607" bIns="90607" numCol="1" spcCol="1270" anchor="ctr" anchorCtr="0">
          <a:noAutofit/>
        </a:bodyPr>
        <a:lstStyle/>
        <a:p>
          <a:pPr marL="0" lvl="0" indent="0" algn="l" defTabSz="711200">
            <a:lnSpc>
              <a:spcPct val="100000"/>
            </a:lnSpc>
            <a:spcBef>
              <a:spcPct val="0"/>
            </a:spcBef>
            <a:spcAft>
              <a:spcPct val="35000"/>
            </a:spcAft>
            <a:buNone/>
          </a:pPr>
          <a:r>
            <a:rPr lang="en-US" sz="1600" kern="1200" dirty="0"/>
            <a:t>Students can start submitting applications for courses starting in </a:t>
          </a:r>
          <a:r>
            <a:rPr lang="en-US" sz="1600" kern="1200" dirty="0">
              <a:latin typeface="Calibri Light" panose="020F0302020204030204"/>
            </a:rPr>
            <a:t>2024</a:t>
          </a:r>
          <a:endParaRPr lang="en-US" sz="1600" kern="1200" dirty="0"/>
        </a:p>
      </dsp:txBody>
      <dsp:txXfrm>
        <a:off x="4691439" y="365"/>
        <a:ext cx="3536572" cy="856133"/>
      </dsp:txXfrm>
    </dsp:sp>
    <dsp:sp modelId="{D482A9A0-C233-4662-ACDB-65C40672D32C}">
      <dsp:nvSpPr>
        <dsp:cNvPr id="0" name=""/>
        <dsp:cNvSpPr/>
      </dsp:nvSpPr>
      <dsp:spPr>
        <a:xfrm>
          <a:off x="0" y="1070533"/>
          <a:ext cx="8228012" cy="856133"/>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3C27DF-F8E2-48C9-BFA7-56AEE87F648A}">
      <dsp:nvSpPr>
        <dsp:cNvPr id="0" name=""/>
        <dsp:cNvSpPr/>
      </dsp:nvSpPr>
      <dsp:spPr>
        <a:xfrm>
          <a:off x="258980" y="1263163"/>
          <a:ext cx="470873" cy="47087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A877A5-50A5-4ADE-98DC-323243A3C3E4}">
      <dsp:nvSpPr>
        <dsp:cNvPr id="0" name=""/>
        <dsp:cNvSpPr/>
      </dsp:nvSpPr>
      <dsp:spPr>
        <a:xfrm>
          <a:off x="988834" y="1070533"/>
          <a:ext cx="3702605" cy="856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607" tIns="90607" rIns="90607" bIns="90607" numCol="1" spcCol="1270" anchor="ctr" anchorCtr="0">
          <a:noAutofit/>
        </a:bodyPr>
        <a:lstStyle/>
        <a:p>
          <a:pPr marL="0" lvl="0" indent="0" algn="l" defTabSz="1111250">
            <a:lnSpc>
              <a:spcPct val="100000"/>
            </a:lnSpc>
            <a:spcBef>
              <a:spcPct val="0"/>
            </a:spcBef>
            <a:spcAft>
              <a:spcPct val="35000"/>
            </a:spcAft>
            <a:buNone/>
          </a:pPr>
          <a:r>
            <a:rPr lang="en-US" sz="2500" kern="1200" dirty="0"/>
            <a:t>2 October 2023</a:t>
          </a:r>
        </a:p>
      </dsp:txBody>
      <dsp:txXfrm>
        <a:off x="988834" y="1070533"/>
        <a:ext cx="3702605" cy="856133"/>
      </dsp:txXfrm>
    </dsp:sp>
    <dsp:sp modelId="{B3CAB626-499C-43DD-B7CE-7506CD0D76A3}">
      <dsp:nvSpPr>
        <dsp:cNvPr id="0" name=""/>
        <dsp:cNvSpPr/>
      </dsp:nvSpPr>
      <dsp:spPr>
        <a:xfrm>
          <a:off x="4691439" y="1070533"/>
          <a:ext cx="3536572" cy="856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607" tIns="90607" rIns="90607" bIns="90607" numCol="1" spcCol="1270" anchor="ctr" anchorCtr="0">
          <a:noAutofit/>
        </a:bodyPr>
        <a:lstStyle/>
        <a:p>
          <a:pPr marL="0" lvl="0" indent="0" algn="l" defTabSz="711200">
            <a:lnSpc>
              <a:spcPct val="100000"/>
            </a:lnSpc>
            <a:spcBef>
              <a:spcPct val="0"/>
            </a:spcBef>
            <a:spcAft>
              <a:spcPct val="35000"/>
            </a:spcAft>
            <a:buNone/>
          </a:pPr>
          <a:r>
            <a:rPr lang="en-GB" sz="1600" kern="1200" dirty="0"/>
            <a:t>UCAS deadline for music applications </a:t>
          </a:r>
          <a:endParaRPr lang="en-US" sz="1600" kern="1200" dirty="0"/>
        </a:p>
      </dsp:txBody>
      <dsp:txXfrm>
        <a:off x="4691439" y="1070533"/>
        <a:ext cx="3536572" cy="856133"/>
      </dsp:txXfrm>
    </dsp:sp>
    <dsp:sp modelId="{7570B959-A681-4CB3-8589-29A69B081328}">
      <dsp:nvSpPr>
        <dsp:cNvPr id="0" name=""/>
        <dsp:cNvSpPr/>
      </dsp:nvSpPr>
      <dsp:spPr>
        <a:xfrm>
          <a:off x="0" y="2140700"/>
          <a:ext cx="8228012" cy="856133"/>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DD68B1-FBE6-49CD-A01D-9786B5B3BF9D}">
      <dsp:nvSpPr>
        <dsp:cNvPr id="0" name=""/>
        <dsp:cNvSpPr/>
      </dsp:nvSpPr>
      <dsp:spPr>
        <a:xfrm>
          <a:off x="258980" y="2333330"/>
          <a:ext cx="470873" cy="47087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33C7D2-4B01-4192-909A-F94490CEBB7B}">
      <dsp:nvSpPr>
        <dsp:cNvPr id="0" name=""/>
        <dsp:cNvSpPr/>
      </dsp:nvSpPr>
      <dsp:spPr>
        <a:xfrm>
          <a:off x="988834" y="2140700"/>
          <a:ext cx="3702605" cy="856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607" tIns="90607" rIns="90607" bIns="90607" numCol="1" spcCol="1270" anchor="ctr" anchorCtr="0">
          <a:noAutofit/>
        </a:bodyPr>
        <a:lstStyle/>
        <a:p>
          <a:pPr marL="0" lvl="0" indent="0" algn="l" defTabSz="1111250">
            <a:lnSpc>
              <a:spcPct val="100000"/>
            </a:lnSpc>
            <a:spcBef>
              <a:spcPct val="0"/>
            </a:spcBef>
            <a:spcAft>
              <a:spcPct val="35000"/>
            </a:spcAft>
            <a:buNone/>
          </a:pPr>
          <a:r>
            <a:rPr lang="en-US" sz="2500" kern="1200" dirty="0"/>
            <a:t>31 January 2024</a:t>
          </a:r>
        </a:p>
      </dsp:txBody>
      <dsp:txXfrm>
        <a:off x="988834" y="2140700"/>
        <a:ext cx="3702605" cy="856133"/>
      </dsp:txXfrm>
    </dsp:sp>
    <dsp:sp modelId="{58E47ACB-8A27-41BF-91DF-3B381B195449}">
      <dsp:nvSpPr>
        <dsp:cNvPr id="0" name=""/>
        <dsp:cNvSpPr/>
      </dsp:nvSpPr>
      <dsp:spPr>
        <a:xfrm>
          <a:off x="4691439" y="2140700"/>
          <a:ext cx="3536572" cy="856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607" tIns="90607" rIns="90607" bIns="90607" numCol="1" spcCol="1270" anchor="ctr" anchorCtr="0">
          <a:noAutofit/>
        </a:bodyPr>
        <a:lstStyle/>
        <a:p>
          <a:pPr marL="0" lvl="0" indent="0" algn="l" defTabSz="711200">
            <a:lnSpc>
              <a:spcPct val="100000"/>
            </a:lnSpc>
            <a:spcBef>
              <a:spcPct val="0"/>
            </a:spcBef>
            <a:spcAft>
              <a:spcPct val="35000"/>
            </a:spcAft>
            <a:buNone/>
          </a:pPr>
          <a:r>
            <a:rPr lang="en-US" sz="1600" kern="1200" dirty="0"/>
            <a:t>UCAS deadline for </a:t>
          </a:r>
          <a:r>
            <a:rPr lang="en-GB" sz="1600" b="0" i="0" kern="1200" dirty="0"/>
            <a:t>dance, drama, or musical theatre course applications. </a:t>
          </a:r>
          <a:endParaRPr lang="en-US" sz="1600" kern="1200" dirty="0"/>
        </a:p>
      </dsp:txBody>
      <dsp:txXfrm>
        <a:off x="4691439" y="2140700"/>
        <a:ext cx="3536572" cy="85613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591CA7-1B1E-D848-BD01-B79781672929}" type="datetimeFigureOut">
              <a:rPr lang="en-US" smtClean="0"/>
              <a:t>7/25/2023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9B106E-8D4E-4C4B-B3F1-B510A67D8807}" type="slidenum">
              <a:rPr lang="en-US" smtClean="0"/>
              <a:t>‹#›</a:t>
            </a:fld>
            <a:endParaRPr lang="en-US"/>
          </a:p>
        </p:txBody>
      </p:sp>
    </p:spTree>
    <p:extLst>
      <p:ext uri="{BB962C8B-B14F-4D97-AF65-F5344CB8AC3E}">
        <p14:creationId xmlns:p14="http://schemas.microsoft.com/office/powerpoint/2010/main" val="3682522051"/>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D29F38-BFE6-6E41-8C56-7C50E290DD6B}"/>
              </a:ext>
            </a:extLst>
          </p:cNvPr>
          <p:cNvSpPr/>
          <p:nvPr userDrawn="1"/>
        </p:nvSpPr>
        <p:spPr>
          <a:xfrm>
            <a:off x="295180" y="555625"/>
            <a:ext cx="4958138" cy="4016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45459" y="991240"/>
            <a:ext cx="4240306" cy="1940219"/>
          </a:xfrm>
        </p:spPr>
        <p:txBody>
          <a:bodyPr anchor="b"/>
          <a:lstStyle>
            <a:lvl1pPr algn="l">
              <a:defRPr sz="4500"/>
            </a:lvl1pPr>
          </a:lstStyle>
          <a:p>
            <a:r>
              <a:rPr lang="en-GB" dirty="0"/>
              <a:t>Click to edit </a:t>
            </a:r>
            <a:br>
              <a:rPr lang="en-GB" dirty="0"/>
            </a:br>
            <a:r>
              <a:rPr lang="en-GB" dirty="0"/>
              <a:t>Master title</a:t>
            </a:r>
            <a:endParaRPr lang="en-US" dirty="0"/>
          </a:p>
        </p:txBody>
      </p:sp>
      <p:sp>
        <p:nvSpPr>
          <p:cNvPr id="3" name="Subtitle 2"/>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pic>
        <p:nvPicPr>
          <p:cNvPr id="5" name="Picture 4">
            <a:extLst>
              <a:ext uri="{FF2B5EF4-FFF2-40B4-BE49-F238E27FC236}">
                <a16:creationId xmlns:a16="http://schemas.microsoft.com/office/drawing/2014/main" id="{AC125250-2DBF-FC4A-87E0-B6E3AFADED1D}"/>
              </a:ext>
            </a:extLst>
          </p:cNvPr>
          <p:cNvPicPr>
            <a:picLocks noChangeAspect="1"/>
          </p:cNvPicPr>
          <p:nvPr userDrawn="1"/>
        </p:nvPicPr>
        <p:blipFill>
          <a:blip r:embed="rId3"/>
          <a:stretch>
            <a:fillRect/>
          </a:stretch>
        </p:blipFill>
        <p:spPr>
          <a:xfrm>
            <a:off x="645459" y="3975660"/>
            <a:ext cx="800100" cy="241300"/>
          </a:xfrm>
          <a:prstGeom prst="rect">
            <a:avLst/>
          </a:prstGeom>
        </p:spPr>
      </p:pic>
    </p:spTree>
    <p:extLst>
      <p:ext uri="{BB962C8B-B14F-4D97-AF65-F5344CB8AC3E}">
        <p14:creationId xmlns:p14="http://schemas.microsoft.com/office/powerpoint/2010/main" val="2411636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5F715FDE-A7E9-EA46-8FBE-017202A0AB2C}"/>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3"/>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239011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custom">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FC06EA8-215B-EA48-ADC6-32039FAB543A}"/>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053B7104-D6B9-A841-B2B5-295B7BEF8BD7}"/>
              </a:ext>
            </a:extLst>
          </p:cNvPr>
          <p:cNvSpPr>
            <a:spLocks noGrp="1"/>
          </p:cNvSpPr>
          <p:nvPr>
            <p:ph type="pic" sz="quarter" idx="10" hasCustomPrompt="1"/>
          </p:nvPr>
        </p:nvSpPr>
        <p:spPr>
          <a:xfrm>
            <a:off x="0" y="0"/>
            <a:ext cx="9144000" cy="5143500"/>
          </a:xfrm>
          <a:custGeom>
            <a:avLst/>
            <a:gdLst>
              <a:gd name="connsiteX0" fmla="*/ 295180 w 9144000"/>
              <a:gd name="connsiteY0" fmla="*/ 555625 h 5143500"/>
              <a:gd name="connsiteX1" fmla="*/ 295180 w 9144000"/>
              <a:gd name="connsiteY1" fmla="*/ 4572000 h 5143500"/>
              <a:gd name="connsiteX2" fmla="*/ 5253318 w 9144000"/>
              <a:gd name="connsiteY2" fmla="*/ 4572000 h 5143500"/>
              <a:gd name="connsiteX3" fmla="*/ 5253318 w 9144000"/>
              <a:gd name="connsiteY3" fmla="*/ 555625 h 5143500"/>
              <a:gd name="connsiteX4" fmla="*/ 0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295180" y="555625"/>
                </a:moveTo>
                <a:lnTo>
                  <a:pt x="295180" y="4572000"/>
                </a:lnTo>
                <a:lnTo>
                  <a:pt x="5253318" y="4572000"/>
                </a:lnTo>
                <a:lnTo>
                  <a:pt x="5253318" y="555625"/>
                </a:lnTo>
                <a:close/>
                <a:moveTo>
                  <a:pt x="0" y="0"/>
                </a:moveTo>
                <a:lnTo>
                  <a:pt x="9144000" y="0"/>
                </a:lnTo>
                <a:lnTo>
                  <a:pt x="9144000" y="5143500"/>
                </a:lnTo>
                <a:lnTo>
                  <a:pt x="0" y="5143500"/>
                </a:lnTo>
                <a:close/>
              </a:path>
            </a:pathLst>
          </a:custGeom>
          <a:ln>
            <a:noFill/>
          </a:ln>
        </p:spPr>
        <p:txBody>
          <a:bodyPr wrap="square">
            <a:noAutofit/>
          </a:bodyPr>
          <a:lstStyle/>
          <a:p>
            <a:r>
              <a:rPr lang="en-US" dirty="0"/>
              <a:t>Click picture icon to add your own title slide background</a:t>
            </a:r>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3515061" cy="1924851"/>
          </a:xfrm>
        </p:spPr>
        <p:txBody>
          <a:bodyPr anchor="b"/>
          <a:lstStyle>
            <a:lvl1pPr algn="l">
              <a:defRPr sz="4500">
                <a:solidFill>
                  <a:schemeClr val="bg1"/>
                </a:solidFill>
              </a:defRPr>
            </a:lvl1pPr>
          </a:lstStyle>
          <a:p>
            <a:r>
              <a:rPr lang="en-GB" dirty="0"/>
              <a:t>Title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2"/>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F9697A52-B785-2B40-8DE3-C6F6E55AA731}"/>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1"/>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366966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vl6pPr>
              <a:buClr>
                <a:schemeClr val="accent3"/>
              </a:buClr>
              <a:defRPr/>
            </a:lvl6pPr>
            <a:lvl7pPr>
              <a:buClr>
                <a:schemeClr val="accent3"/>
              </a:buClr>
              <a:defRPr/>
            </a:lvl7pPr>
            <a:lvl8pPr>
              <a:buClr>
                <a:schemeClr val="accent3"/>
              </a:buClr>
              <a:defRPr/>
            </a:lvl8pPr>
            <a:lvl9pPr>
              <a:buClr>
                <a:schemeClr val="accent3"/>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F06B88D1-1128-CB4E-BE17-E84D2B6F589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4C6284C7-D26E-3E4D-8B1A-19BE2F492BC3}"/>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B2788E00-130B-FB47-8689-5D0DD01F05AE}"/>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D10CD6E9-DF45-C64F-9169-23E491AD9470}"/>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25 July 2023</a:t>
            </a:fld>
            <a:endParaRPr lang="en-US"/>
          </a:p>
        </p:txBody>
      </p:sp>
      <p:sp>
        <p:nvSpPr>
          <p:cNvPr id="15" name="Slide Number Placeholder 5">
            <a:extLst>
              <a:ext uri="{FF2B5EF4-FFF2-40B4-BE49-F238E27FC236}">
                <a16:creationId xmlns:a16="http://schemas.microsoft.com/office/drawing/2014/main" id="{0CBA6877-9E42-1E4F-BF46-103DC83CB2A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25E87634-AC02-A449-AE21-C08E2ACFAE32}"/>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072811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vl6pPr>
              <a:buClr>
                <a:schemeClr val="accent1"/>
              </a:buClr>
              <a:defRPr/>
            </a:lvl6pPr>
            <a:lvl7pPr>
              <a:buClr>
                <a:schemeClr val="accent1"/>
              </a:buClr>
              <a:defRPr/>
            </a:lvl7pPr>
            <a:lvl8pPr>
              <a:buClr>
                <a:schemeClr val="accent1"/>
              </a:buClr>
              <a:defRPr/>
            </a:lvl8pPr>
            <a:lvl9pPr>
              <a:buClr>
                <a:schemeClr val="accent1"/>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E5583453-FCDA-A14F-BFF8-458D001962D6}"/>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EB033A1D-E455-9946-A3E3-EBEF1EBD72B4}"/>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DABB8075-CBD7-4E4C-929A-4DA121AF4948}"/>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71985517-24AB-6347-BAA1-E8E5A30CFB49}"/>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25 July 2023</a:t>
            </a:fld>
            <a:endParaRPr lang="en-US"/>
          </a:p>
        </p:txBody>
      </p:sp>
      <p:sp>
        <p:nvSpPr>
          <p:cNvPr id="15" name="Slide Number Placeholder 5">
            <a:extLst>
              <a:ext uri="{FF2B5EF4-FFF2-40B4-BE49-F238E27FC236}">
                <a16:creationId xmlns:a16="http://schemas.microsoft.com/office/drawing/2014/main" id="{07663476-5FE4-B242-80D4-EE4FA0045C08}"/>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A4B602E5-2865-ED4D-96ED-B6B22443B613}"/>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706908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3">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vl6pPr>
              <a:buClr>
                <a:schemeClr val="accent2"/>
              </a:buClr>
              <a:defRPr/>
            </a:lvl6pPr>
            <a:lvl7pPr>
              <a:buClr>
                <a:schemeClr val="accent2"/>
              </a:buClr>
              <a:defRPr/>
            </a:lvl7pPr>
            <a:lvl8pPr>
              <a:buClr>
                <a:schemeClr val="accent2"/>
              </a:buClr>
              <a:defRPr/>
            </a:lvl8pPr>
            <a:lvl9pPr>
              <a:buClr>
                <a:schemeClr val="accent2"/>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51ECDEDC-1980-3D42-9C5A-8D534AAAF59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3E408AC5-2F8A-FB4A-8BC5-0F73ABE4D23F}"/>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5E0E0848-F70C-E542-94DA-30773629AB1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3D442FCB-82D7-8A43-B8F6-C5915ED00E25}"/>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25 July 2023</a:t>
            </a:fld>
            <a:endParaRPr lang="en-US" dirty="0"/>
          </a:p>
        </p:txBody>
      </p:sp>
      <p:sp>
        <p:nvSpPr>
          <p:cNvPr id="15" name="Slide Number Placeholder 5">
            <a:extLst>
              <a:ext uri="{FF2B5EF4-FFF2-40B4-BE49-F238E27FC236}">
                <a16:creationId xmlns:a16="http://schemas.microsoft.com/office/drawing/2014/main" id="{5025ECB4-1BA3-254F-BBEE-0C9FA393EB8A}"/>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F232912-BB2D-674A-B02D-9F2EB011AD08}"/>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22282382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4">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vl6pPr>
              <a:buClr>
                <a:schemeClr val="accent4"/>
              </a:buClr>
              <a:defRPr/>
            </a:lvl6pPr>
            <a:lvl7pPr>
              <a:buClr>
                <a:schemeClr val="accent4"/>
              </a:buClr>
              <a:defRPr/>
            </a:lvl7pPr>
            <a:lvl8pPr>
              <a:buClr>
                <a:schemeClr val="accent4"/>
              </a:buClr>
              <a:defRPr/>
            </a:lvl8pPr>
            <a:lvl9pPr>
              <a:buClr>
                <a:schemeClr val="accent4"/>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6EA21A1A-31D9-3345-9E9C-55E41D29F892}"/>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450084FB-EA30-D144-A06F-5DEFE380C224}"/>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F29611D1-755D-C14D-ABFB-523189B7B915}"/>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0FE6763-B543-A640-83E6-2B5FEAAA5420}"/>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25 July 2023</a:t>
            </a:fld>
            <a:endParaRPr lang="en-US"/>
          </a:p>
        </p:txBody>
      </p:sp>
      <p:sp>
        <p:nvSpPr>
          <p:cNvPr id="15" name="Slide Number Placeholder 5">
            <a:extLst>
              <a:ext uri="{FF2B5EF4-FFF2-40B4-BE49-F238E27FC236}">
                <a16:creationId xmlns:a16="http://schemas.microsoft.com/office/drawing/2014/main" id="{A47FF118-7F80-5E47-8BE4-4742EFCAE858}"/>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9692BA18-D70F-8545-8591-2FAC29073DE1}"/>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4273051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5">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vl6pPr>
              <a:buClr>
                <a:schemeClr val="accent5"/>
              </a:buClr>
              <a:defRPr/>
            </a:lvl6pPr>
            <a:lvl7pPr>
              <a:buClr>
                <a:schemeClr val="accent5"/>
              </a:buClr>
              <a:defRPr/>
            </a:lvl7pPr>
            <a:lvl8pPr>
              <a:buClr>
                <a:schemeClr val="accent5"/>
              </a:buClr>
              <a:defRPr/>
            </a:lvl8pPr>
            <a:lvl9pPr>
              <a:buClr>
                <a:schemeClr val="accent5"/>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CEC45213-5C21-9F40-B678-83D74578103A}"/>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50470134-F632-484B-8421-2A4FC29403B9}"/>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5C1240E4-618D-4949-A047-C50DE00C0E75}"/>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3710A017-5ED7-DF4D-B5B4-8EA7C1F86CA3}"/>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25 July 2023</a:t>
            </a:fld>
            <a:endParaRPr lang="en-US"/>
          </a:p>
        </p:txBody>
      </p:sp>
      <p:sp>
        <p:nvSpPr>
          <p:cNvPr id="15" name="Slide Number Placeholder 5">
            <a:extLst>
              <a:ext uri="{FF2B5EF4-FFF2-40B4-BE49-F238E27FC236}">
                <a16:creationId xmlns:a16="http://schemas.microsoft.com/office/drawing/2014/main" id="{2529030A-D2E5-E043-9512-B594C6EE07B7}"/>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A8C4C72-106E-0E44-8DA6-1B2CD66EAB13}"/>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3845106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vl6pPr>
              <a:buClr>
                <a:schemeClr val="accent6"/>
              </a:buClr>
              <a:defRPr/>
            </a:lvl6pPr>
            <a:lvl7pPr>
              <a:buClr>
                <a:schemeClr val="accent6"/>
              </a:buClr>
              <a:defRPr/>
            </a:lvl7pPr>
            <a:lvl8pPr>
              <a:buClr>
                <a:schemeClr val="accent6"/>
              </a:buClr>
              <a:defRPr/>
            </a:lvl8pPr>
            <a:lvl9pPr>
              <a:buClr>
                <a:schemeClr val="accent6"/>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25 July 2023</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449442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vl6pPr>
              <a:buClr>
                <a:schemeClr val="tx1"/>
              </a:buClr>
              <a:defRPr/>
            </a:lvl6pPr>
            <a:lvl7pPr>
              <a:buClr>
                <a:schemeClr val="tx1"/>
              </a:buClr>
              <a:defRPr/>
            </a:lvl7pPr>
            <a:lvl8pPr>
              <a:buClr>
                <a:schemeClr val="tx1"/>
              </a:buClr>
              <a:defRPr/>
            </a:lvl8pPr>
            <a:lvl9pPr>
              <a:buClr>
                <a:schemeClr val="tx1"/>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25 July 2023</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6840891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E5AD9D7-3FF2-5447-AA52-34FD773D5D53}"/>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B49B58E8-986F-FA43-9938-1D0D441FC527}"/>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DFEAF77C-20E8-1246-94E4-83A2997C0FB8}"/>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431113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8F3FA0-FDC9-4849-9430-862DED5AD74B}"/>
              </a:ext>
            </a:extLst>
          </p:cNvPr>
          <p:cNvSpPr/>
          <p:nvPr userDrawn="1"/>
        </p:nvSpPr>
        <p:spPr>
          <a:xfrm>
            <a:off x="295180" y="555625"/>
            <a:ext cx="4958138" cy="40163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13572AB-D103-F04F-843C-57A122277E4C}"/>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dirty="0"/>
              <a:t>Click to edit </a:t>
            </a:r>
            <a:br>
              <a:rPr lang="en-GB" dirty="0"/>
            </a:br>
            <a:r>
              <a:rPr lang="en-GB" dirty="0"/>
              <a:t>Master title style</a:t>
            </a:r>
            <a:endParaRPr lang="en-US" dirty="0"/>
          </a:p>
        </p:txBody>
      </p:sp>
      <p:pic>
        <p:nvPicPr>
          <p:cNvPr id="7" name="Picture 6">
            <a:extLst>
              <a:ext uri="{FF2B5EF4-FFF2-40B4-BE49-F238E27FC236}">
                <a16:creationId xmlns:a16="http://schemas.microsoft.com/office/drawing/2014/main" id="{04F58811-0F50-8146-A294-71126D7359D3}"/>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6712FBA1-3220-1541-B375-FEB4A398D0AF}"/>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0586977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Divide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3" name="Text Placeholder 2"/>
          <p:cNvSpPr>
            <a:spLocks noGrp="1"/>
          </p:cNvSpPr>
          <p:nvPr>
            <p:ph type="body" idx="1"/>
          </p:nvPr>
        </p:nvSpPr>
        <p:spPr>
          <a:xfrm>
            <a:off x="287338" y="2937293"/>
            <a:ext cx="8223250" cy="1629945"/>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6" name="Picture 5">
            <a:extLst>
              <a:ext uri="{FF2B5EF4-FFF2-40B4-BE49-F238E27FC236}">
                <a16:creationId xmlns:a16="http://schemas.microsoft.com/office/drawing/2014/main" id="{5AD72F3E-1577-DB40-97DA-9A577E3CD246}"/>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6453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248229D-B926-5A45-B37A-4C0F800FF462}"/>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43C21144-0D4C-3D4E-ABB8-5B17F2DE0A1D}"/>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428AC6AB-E182-3646-923F-C676CBEBD026}"/>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8268260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5499EDF-113E-8542-A55C-303B9E274B2C}"/>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D5FEF07A-017B-0D46-9B49-B575F6035C3B}"/>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FDB83B7-C535-4D4E-9F05-B3D6C6D0D7A7}"/>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403855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vider 5">
    <p:bg>
      <p:bgPr>
        <a:solidFill>
          <a:schemeClr val="accent5"/>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A26E801-3E29-734A-A15B-7CBF97B7B4E1}"/>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27599318-7E7F-A842-9771-05E6C1CC4E51}"/>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40481B7-880B-354A-9791-B504B07D444D}"/>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4915752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vider 6">
    <p:bg>
      <p:bgPr>
        <a:solidFill>
          <a:schemeClr val="accent6"/>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449C442-4A25-164A-A88B-5124FFED77F2}"/>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7FFE1CAA-62A8-9645-A977-B747EB5EC8BE}"/>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846D95C-0B59-2E49-BC5D-B8766F28EFC3}"/>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8843672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ivider 7">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p:nvPr>
        </p:nvSpPr>
        <p:spPr>
          <a:xfrm>
            <a:off x="287338" y="1282304"/>
            <a:ext cx="8223250" cy="1629945"/>
          </a:xfrm>
          <a:noFill/>
        </p:spPr>
        <p:txBody>
          <a:bodyPr anchor="b"/>
          <a:lstStyle>
            <a:lvl1pPr>
              <a:defRPr sz="4500">
                <a:solidFill>
                  <a:schemeClr val="bg1"/>
                </a:solidFill>
              </a:defRPr>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8223250" cy="1629945"/>
          </a:xfrm>
        </p:spPr>
        <p:txBody>
          <a:bodyPr/>
          <a:lstStyle>
            <a:lvl1pPr marL="0" indent="0">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91052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ivider image 1">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hasCustomPrompt="1"/>
          </p:nvPr>
        </p:nvSpPr>
        <p:spPr>
          <a:xfrm>
            <a:off x="287338" y="1282304"/>
            <a:ext cx="3973886" cy="1629945"/>
          </a:xfrm>
          <a:noFill/>
        </p:spPr>
        <p:txBody>
          <a:bodyPr anchor="b"/>
          <a:lstStyle>
            <a:lvl1pPr>
              <a:defRPr sz="4500">
                <a:solidFill>
                  <a:schemeClr val="bg1"/>
                </a:solidFill>
              </a:defRPr>
            </a:lvl1pPr>
          </a:lstStyle>
          <a:p>
            <a:r>
              <a:rPr lang="en-GB" dirty="0"/>
              <a:t>Click to edit </a:t>
            </a:r>
            <a:br>
              <a:rPr lang="en-GB" dirty="0"/>
            </a:br>
            <a:r>
              <a:rPr lang="en-GB" dirty="0"/>
              <a:t>Master title style</a:t>
            </a:r>
            <a:endParaRPr lang="en-US" dirty="0"/>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3973886" cy="1629945"/>
          </a:xfrm>
        </p:spPr>
        <p:txBody>
          <a:bodyPr/>
          <a:lstStyle>
            <a:lvl1pPr marL="0" indent="0">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Tree>
    <p:extLst>
      <p:ext uri="{BB962C8B-B14F-4D97-AF65-F5344CB8AC3E}">
        <p14:creationId xmlns:p14="http://schemas.microsoft.com/office/powerpoint/2010/main" val="7929727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ivider image 2">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CCBA5AE3-006F-BD49-B651-0C964FE95E8A}"/>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10" name="Text Placeholder 2">
            <a:extLst>
              <a:ext uri="{FF2B5EF4-FFF2-40B4-BE49-F238E27FC236}">
                <a16:creationId xmlns:a16="http://schemas.microsoft.com/office/drawing/2014/main" id="{6B291027-4824-D64E-98DD-D51466B685F3}"/>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14551987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ivider image 3">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rcRect/>
          <a:stretch/>
        </p:blipFill>
        <p:spPr>
          <a:xfrm>
            <a:off x="287339" y="4803775"/>
            <a:ext cx="726953"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C8A7B213-F682-8C46-89BB-3DC075594399}"/>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10" name="Text Placeholder 2">
            <a:extLst>
              <a:ext uri="{FF2B5EF4-FFF2-40B4-BE49-F238E27FC236}">
                <a16:creationId xmlns:a16="http://schemas.microsoft.com/office/drawing/2014/main" id="{F978937C-B57E-7D49-8073-879091884B1C}"/>
              </a:ext>
            </a:extLst>
          </p:cNvPr>
          <p:cNvSpPr>
            <a:spLocks noGrp="1"/>
          </p:cNvSpPr>
          <p:nvPr>
            <p:ph type="body" idx="1"/>
          </p:nvPr>
        </p:nvSpPr>
        <p:spPr>
          <a:xfrm>
            <a:off x="287338" y="2937293"/>
            <a:ext cx="3973886" cy="27699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18637894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vider image 4">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Tree>
    <p:extLst>
      <p:ext uri="{BB962C8B-B14F-4D97-AF65-F5344CB8AC3E}">
        <p14:creationId xmlns:p14="http://schemas.microsoft.com/office/powerpoint/2010/main" val="1252302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DE3579E-A86C-2B42-8026-775A95163FA8}"/>
              </a:ext>
            </a:extLst>
          </p:cNvPr>
          <p:cNvSpPr/>
          <p:nvPr userDrawn="1"/>
        </p:nvSpPr>
        <p:spPr>
          <a:xfrm>
            <a:off x="295180" y="555625"/>
            <a:ext cx="4958138" cy="40163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DBEB950-34E2-0B44-A5B0-21A103349D83}"/>
              </a:ext>
            </a:extLst>
          </p:cNvPr>
          <p:cNvSpPr>
            <a:spLocks noGrp="1"/>
          </p:cNvSpPr>
          <p:nvPr>
            <p:ph type="ctrTitle" hasCustomPrompt="1"/>
          </p:nvPr>
        </p:nvSpPr>
        <p:spPr>
          <a:xfrm>
            <a:off x="645459" y="1014292"/>
            <a:ext cx="4240306" cy="1917167"/>
          </a:xfrm>
        </p:spPr>
        <p:txBody>
          <a:bodyPr anchor="b"/>
          <a:lstStyle>
            <a:lvl1pPr algn="l">
              <a:defRPr sz="4500"/>
            </a:lvl1pPr>
          </a:lstStyle>
          <a:p>
            <a:r>
              <a:rPr lang="en-GB" dirty="0"/>
              <a:t>Click to edit </a:t>
            </a:r>
            <a:br>
              <a:rPr lang="en-GB" dirty="0"/>
            </a:br>
            <a:r>
              <a:rPr lang="en-GB" dirty="0"/>
              <a:t>Master title style</a:t>
            </a:r>
            <a:endParaRPr lang="en-US" dirty="0"/>
          </a:p>
        </p:txBody>
      </p:sp>
      <p:pic>
        <p:nvPicPr>
          <p:cNvPr id="7" name="Picture 6">
            <a:extLst>
              <a:ext uri="{FF2B5EF4-FFF2-40B4-BE49-F238E27FC236}">
                <a16:creationId xmlns:a16="http://schemas.microsoft.com/office/drawing/2014/main" id="{5A9D3911-7083-D447-B581-FFC98845EDA1}"/>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8C2B44E1-A188-EC44-835F-A1699117DB09}"/>
              </a:ext>
            </a:extLst>
          </p:cNvPr>
          <p:cNvSpPr>
            <a:spLocks noGrp="1"/>
          </p:cNvSpPr>
          <p:nvPr>
            <p:ph type="subTitle" idx="1" hasCustomPrompt="1"/>
          </p:nvPr>
        </p:nvSpPr>
        <p:spPr>
          <a:xfrm>
            <a:off x="645459" y="3030071"/>
            <a:ext cx="3926541" cy="788894"/>
          </a:xfrm>
        </p:spPr>
        <p:txBody>
          <a:bodyPr wrap="square">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20987128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ivider image 5">
    <p:bg>
      <p:bgPr>
        <a:solidFill>
          <a:schemeClr val="accent4"/>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34E714B4-27CB-B944-8B3E-FC3FFD3DE961}"/>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10" name="Text Placeholder 2">
            <a:extLst>
              <a:ext uri="{FF2B5EF4-FFF2-40B4-BE49-F238E27FC236}">
                <a16:creationId xmlns:a16="http://schemas.microsoft.com/office/drawing/2014/main" id="{DAD8859D-837A-9A4E-811E-0BAD27094891}"/>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19404087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vider image 6">
    <p:bg>
      <p:bgPr>
        <a:solidFill>
          <a:schemeClr val="accent5"/>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94581C8A-6766-5F4B-9453-EF912542AD9B}"/>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10" name="Text Placeholder 2">
            <a:extLst>
              <a:ext uri="{FF2B5EF4-FFF2-40B4-BE49-F238E27FC236}">
                <a16:creationId xmlns:a16="http://schemas.microsoft.com/office/drawing/2014/main" id="{E8B6930A-5DB0-2643-94A2-162A264D3D14}"/>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35953592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vider image 7">
    <p:bg>
      <p:bgPr>
        <a:solidFill>
          <a:schemeClr val="accent6"/>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36D0C987-4F5C-4A4F-B0D3-EB68F0D99275}"/>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10" name="Text Placeholder 2">
            <a:extLst>
              <a:ext uri="{FF2B5EF4-FFF2-40B4-BE49-F238E27FC236}">
                <a16:creationId xmlns:a16="http://schemas.microsoft.com/office/drawing/2014/main" id="{27E889E2-B9CE-CD41-8B07-52E0696E65B3}"/>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34085162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25 July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0132220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1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25 July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1591317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2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25 July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25640237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3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25 July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5532118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4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25 July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8402110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5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25 July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8424063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6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25 July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521134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EF661B-9E03-F742-B525-44535FC6C5E1}"/>
              </a:ext>
            </a:extLst>
          </p:cNvPr>
          <p:cNvSpPr/>
          <p:nvPr userDrawn="1"/>
        </p:nvSpPr>
        <p:spPr>
          <a:xfrm>
            <a:off x="295180" y="555625"/>
            <a:ext cx="4958138" cy="40163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970D40CC-642D-5147-9BFC-B0B1AC2F66C5}"/>
              </a:ext>
            </a:extLst>
          </p:cNvPr>
          <p:cNvSpPr>
            <a:spLocks noGrp="1"/>
          </p:cNvSpPr>
          <p:nvPr>
            <p:ph type="ctrTitle" hasCustomPrompt="1"/>
          </p:nvPr>
        </p:nvSpPr>
        <p:spPr>
          <a:xfrm>
            <a:off x="645459" y="1014292"/>
            <a:ext cx="4240306" cy="1917167"/>
          </a:xfrm>
        </p:spPr>
        <p:txBody>
          <a:bodyPr lIns="0" anchor="b"/>
          <a:lstStyle>
            <a:lvl1pPr algn="l">
              <a:defRPr sz="4500"/>
            </a:lvl1pPr>
          </a:lstStyle>
          <a:p>
            <a:r>
              <a:rPr lang="en-GB" dirty="0"/>
              <a:t>Click to edit </a:t>
            </a:r>
            <a:br>
              <a:rPr lang="en-GB" dirty="0"/>
            </a:br>
            <a:r>
              <a:rPr lang="en-GB" dirty="0"/>
              <a:t>Master title style</a:t>
            </a:r>
            <a:endParaRPr lang="en-US" dirty="0"/>
          </a:p>
        </p:txBody>
      </p:sp>
      <p:pic>
        <p:nvPicPr>
          <p:cNvPr id="7" name="Picture 6">
            <a:extLst>
              <a:ext uri="{FF2B5EF4-FFF2-40B4-BE49-F238E27FC236}">
                <a16:creationId xmlns:a16="http://schemas.microsoft.com/office/drawing/2014/main" id="{86AF148F-EA21-634B-B678-7786BC9414F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C1480B16-9310-5440-883C-FCB0C6ED0247}"/>
              </a:ext>
            </a:extLst>
          </p:cNvPr>
          <p:cNvSpPr>
            <a:spLocks noGrp="1"/>
          </p:cNvSpPr>
          <p:nvPr>
            <p:ph type="subTitle" idx="1" hasCustomPrompt="1"/>
          </p:nvPr>
        </p:nvSpPr>
        <p:spPr>
          <a:xfrm>
            <a:off x="645458" y="3030070"/>
            <a:ext cx="4240306" cy="806823"/>
          </a:xfrm>
        </p:spPr>
        <p:txBody>
          <a:bodyPr>
            <a:noAutofit/>
          </a:bodyPr>
          <a:lstStyle>
            <a:lvl1pPr marL="0" indent="0" algn="l">
              <a:lnSpc>
                <a:spcPct val="100000"/>
              </a:lnSpc>
              <a:spcAft>
                <a:spcPts val="0"/>
              </a:spcAft>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8402442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9" y="2110581"/>
            <a:ext cx="3868340" cy="2137848"/>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1" y="1635125"/>
            <a:ext cx="3887391" cy="410883"/>
          </a:xfrm>
        </p:spPr>
        <p:txBody>
          <a:bodyPr anchor="b">
            <a:noAutofit/>
          </a:bodyPr>
          <a:lstStyle>
            <a:lvl1pPr marL="0" indent="0">
              <a:buNone/>
              <a:defRPr sz="21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1" y="2110579"/>
            <a:ext cx="3944541" cy="2137849"/>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25 July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42005877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25 July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3137856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25 July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29913550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25 July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24991500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25 July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32384175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25 July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18342827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25 July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30808922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25 July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41639424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25 July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2160275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25 July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670000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dirty="0"/>
              <a:t>Click to edit </a:t>
            </a:r>
            <a:br>
              <a:rPr lang="en-GB" dirty="0"/>
            </a:br>
            <a:r>
              <a:rPr lang="en-GB" dirty="0"/>
              <a:t>Master title style</a:t>
            </a:r>
            <a:endParaRPr lang="en-US" dirty="0"/>
          </a:p>
        </p:txBody>
      </p:sp>
      <p:pic>
        <p:nvPicPr>
          <p:cNvPr id="7" name="Picture 6">
            <a:extLst>
              <a:ext uri="{FF2B5EF4-FFF2-40B4-BE49-F238E27FC236}">
                <a16:creationId xmlns:a16="http://schemas.microsoft.com/office/drawing/2014/main" id="{82CE5821-2F1E-4D45-AA2F-C66CD7B55E0D}"/>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AF88F49C-C772-A844-8B3E-489B8779FDBF}"/>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25878760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25 July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6907075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25 July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4830041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25 July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15778806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25 July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6885632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B1E9BE-222B-FB46-8292-D1E012B4D94C}"/>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2DBB7D74-320F-9743-AB43-470FDD0767A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4683FF6C-EF4D-4B43-BFBC-B1F97145A6C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25 July 2023</a:t>
            </a:fld>
            <a:endParaRPr lang="en-US"/>
          </a:p>
        </p:txBody>
      </p:sp>
      <p:sp>
        <p:nvSpPr>
          <p:cNvPr id="12" name="Slide Number Placeholder 5">
            <a:extLst>
              <a:ext uri="{FF2B5EF4-FFF2-40B4-BE49-F238E27FC236}">
                <a16:creationId xmlns:a16="http://schemas.microsoft.com/office/drawing/2014/main" id="{805B6C67-8B35-8848-BD1B-C32BF6489C87}"/>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CA4059AE-8F05-5040-8E7C-51CFA249D9F7}"/>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38001497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85D838-5580-B346-A5C8-F3F610B00281}"/>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69DD2D11-E1B2-5B47-9CEF-AC219BED6359}"/>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B178753B-B85C-A943-AA55-73E222334D9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25 July 2023</a:t>
            </a:fld>
            <a:endParaRPr lang="en-US"/>
          </a:p>
        </p:txBody>
      </p:sp>
      <p:sp>
        <p:nvSpPr>
          <p:cNvPr id="12" name="Slide Number Placeholder 5">
            <a:extLst>
              <a:ext uri="{FF2B5EF4-FFF2-40B4-BE49-F238E27FC236}">
                <a16:creationId xmlns:a16="http://schemas.microsoft.com/office/drawing/2014/main" id="{A0C71B9E-F331-0D44-A985-20D528D18A7F}"/>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CE5E41F-4B76-A546-A047-8C150366C412}"/>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42642106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BB6C72-80DB-6947-A268-72C014729A3E}"/>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59B790EC-8C5B-D343-A62E-4D3C8191175D}"/>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EBEDA432-64C8-DE4C-ACA0-1C8F1BE663F4}"/>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25 July 2023</a:t>
            </a:fld>
            <a:endParaRPr lang="en-US"/>
          </a:p>
        </p:txBody>
      </p:sp>
      <p:sp>
        <p:nvSpPr>
          <p:cNvPr id="12" name="Slide Number Placeholder 5">
            <a:extLst>
              <a:ext uri="{FF2B5EF4-FFF2-40B4-BE49-F238E27FC236}">
                <a16:creationId xmlns:a16="http://schemas.microsoft.com/office/drawing/2014/main" id="{00F9FE36-268D-4746-B932-033FC7DB134A}"/>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174779F4-2C51-0B47-920D-A13091721EC3}"/>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7781063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39B35B-9CB2-A940-AB8D-492F9F38D48A}"/>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6577C829-9A29-B541-88A0-E0A3241E2494}"/>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6FFDA17A-4D85-2B45-A847-4908C659401E}"/>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25 July 2023</a:t>
            </a:fld>
            <a:endParaRPr lang="en-US"/>
          </a:p>
        </p:txBody>
      </p:sp>
      <p:sp>
        <p:nvSpPr>
          <p:cNvPr id="12" name="Slide Number Placeholder 5">
            <a:extLst>
              <a:ext uri="{FF2B5EF4-FFF2-40B4-BE49-F238E27FC236}">
                <a16:creationId xmlns:a16="http://schemas.microsoft.com/office/drawing/2014/main" id="{DDAE4CE8-E988-8743-B07A-75A86D10F4FE}"/>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A44E55B-9546-8343-A41F-0EA8DF15F830}"/>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6522930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ECA29A-370C-4747-8EA1-6BCDF42055F1}"/>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E031A498-E422-4046-93F7-CC32877DA159}"/>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C393D178-A36A-C840-845A-B7AA72CB30C5}"/>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25 July 2023</a:t>
            </a:fld>
            <a:endParaRPr lang="en-US"/>
          </a:p>
        </p:txBody>
      </p:sp>
      <p:sp>
        <p:nvSpPr>
          <p:cNvPr id="12" name="Slide Number Placeholder 5">
            <a:extLst>
              <a:ext uri="{FF2B5EF4-FFF2-40B4-BE49-F238E27FC236}">
                <a16:creationId xmlns:a16="http://schemas.microsoft.com/office/drawing/2014/main" id="{0F2248CB-B5C2-2E4B-AC5A-0C8A1B66F5D4}"/>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1F6A1D6-F6DA-2F43-BE4E-AD26AF786F3B}"/>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42357421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6">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1C0AACF5-FD30-B543-B35B-F0EAD87D9C67}"/>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4D685024-CF4B-374F-A16C-36D6705856C3}"/>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25 July 2023</a:t>
            </a:fld>
            <a:endParaRPr lang="en-US"/>
          </a:p>
        </p:txBody>
      </p:sp>
      <p:sp>
        <p:nvSpPr>
          <p:cNvPr id="12" name="Slide Number Placeholder 5">
            <a:extLst>
              <a:ext uri="{FF2B5EF4-FFF2-40B4-BE49-F238E27FC236}">
                <a16:creationId xmlns:a16="http://schemas.microsoft.com/office/drawing/2014/main" id="{2E7F940B-8D3B-1B49-9202-A183D4B92370}"/>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15CE11C-BF75-ED44-8C24-8691C2EC2EBE}"/>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76826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5BAC9EE1-2FB0-964C-91B0-1330085D3DA7}"/>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19598370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7">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25 July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42413306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limlin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25 July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9159204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limlin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25 July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34426047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limline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25 July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4452901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limline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25 July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8890876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limline 5">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25 July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9212301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limline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25 July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22058857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9144000" cy="4803775"/>
          </a:xfrm>
          <a:noFill/>
        </p:spPr>
        <p:txBody>
          <a:bodyPr/>
          <a:lstStyle/>
          <a:p>
            <a:r>
              <a:rPr lang="en-US" dirty="0"/>
              <a:t>Click the icon to add a full bleed image</a:t>
            </a:r>
          </a:p>
        </p:txBody>
      </p:sp>
      <p:sp>
        <p:nvSpPr>
          <p:cNvPr id="15" name="Date Placeholder 3">
            <a:extLst>
              <a:ext uri="{FF2B5EF4-FFF2-40B4-BE49-F238E27FC236}">
                <a16:creationId xmlns:a16="http://schemas.microsoft.com/office/drawing/2014/main" id="{9DBF8A99-D25D-9948-A148-A6DE02FF5473}"/>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25 July 2023</a:t>
            </a:fld>
            <a:endParaRPr lang="en-US" dirty="0"/>
          </a:p>
        </p:txBody>
      </p:sp>
      <p:sp>
        <p:nvSpPr>
          <p:cNvPr id="16" name="Slide Number Placeholder 5">
            <a:extLst>
              <a:ext uri="{FF2B5EF4-FFF2-40B4-BE49-F238E27FC236}">
                <a16:creationId xmlns:a16="http://schemas.microsoft.com/office/drawing/2014/main" id="{1C88FFC1-6C9C-C641-964B-951FD5AC5964}"/>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17" name="Footer Placeholder 4">
            <a:extLst>
              <a:ext uri="{FF2B5EF4-FFF2-40B4-BE49-F238E27FC236}">
                <a16:creationId xmlns:a16="http://schemas.microsoft.com/office/drawing/2014/main" id="{F272FA12-A438-3A4D-A51B-8F64BFA33CCF}"/>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18" name="Picture 17">
            <a:extLst>
              <a:ext uri="{FF2B5EF4-FFF2-40B4-BE49-F238E27FC236}">
                <a16:creationId xmlns:a16="http://schemas.microsoft.com/office/drawing/2014/main" id="{A9BE4CAA-A334-2843-A7F2-ADB08D9C7D36}"/>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3697541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half page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25 July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88092194-4A6E-7349-A356-9893901B808F}"/>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1864907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half page 2">
    <p:bg>
      <p:bgPr>
        <a:solidFill>
          <a:schemeClr val="accent6"/>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25 July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199E3A46-6309-284C-9E98-7CFC28A8FBDA}"/>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839487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8F066634-7CFD-9946-81C5-5F8DF80831A0}"/>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2"/>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11780974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half page 3">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25 July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19F4EE78-9EC6-5A42-A27A-643CCD136D02}"/>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4148043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half page 4">
    <p:bg>
      <p:bgPr>
        <a:solidFill>
          <a:schemeClr val="accent3"/>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25 July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980889F2-963A-464A-953E-02B93DB3F238}"/>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5748570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half page 5">
    <p:bg>
      <p:bgPr>
        <a:solidFill>
          <a:schemeClr val="accent4"/>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25 July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ED7AA5D8-97CC-C84E-B7CB-EEEBF1C1282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5637583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half page 6">
    <p:bg>
      <p:bgPr>
        <a:solidFill>
          <a:schemeClr val="accent5"/>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25 July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CE28463-A3D4-7844-8604-F8CE8407B2B4}"/>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8956225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half page 7">
    <p:bg>
      <p:bgPr>
        <a:solidFill>
          <a:schemeClr val="accent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25 July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49E6ED99-6D7C-C647-A092-E37B33386CDB}"/>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9225513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half page 8">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lvl1pPr>
              <a:defRPr>
                <a:solidFill>
                  <a:schemeClr val="bg1"/>
                </a:solidFill>
              </a:defRPr>
            </a:lvl1p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pPr/>
              <a:t>25 July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endParaRPr lang="en-US" b="1" dirty="0"/>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buClr>
                <a:schemeClr val="accent1"/>
              </a:buCl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buClr>
                <a:schemeClr val="accent1"/>
              </a:buCl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11897A14-5094-5841-92A6-0015940B5F0B}"/>
              </a:ext>
            </a:extLst>
          </p:cNvPr>
          <p:cNvPicPr>
            <a:picLocks noChangeAspect="1"/>
          </p:cNvPicPr>
          <p:nvPr userDrawn="1"/>
        </p:nvPicPr>
        <p:blipFill>
          <a:blip r:embed="rId2"/>
          <a:srcRect/>
          <a:stretch/>
        </p:blipFill>
        <p:spPr>
          <a:xfrm>
            <a:off x="8114340" y="331489"/>
            <a:ext cx="742322" cy="223875"/>
          </a:xfrm>
          <a:prstGeom prst="rect">
            <a:avLst/>
          </a:prstGeom>
        </p:spPr>
      </p:pic>
    </p:spTree>
    <p:extLst>
      <p:ext uri="{BB962C8B-B14F-4D97-AF65-F5344CB8AC3E}">
        <p14:creationId xmlns:p14="http://schemas.microsoft.com/office/powerpoint/2010/main" val="16968014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rgbClr val="3BC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44A54624-B99B-AC4F-A116-46AE1742D7F1}" type="datetime4">
              <a:rPr lang="en-GB" smtClean="0"/>
              <a:t>25 July 2023</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73CFA225-0A54-AB45-8F44-85103F0372E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8073139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3D41685-637F-A541-9AC9-5F46001ECA27}" type="datetime4">
              <a:rPr lang="en-GB" smtClean="0"/>
              <a:t>25 July 2023</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8FB05A0-9605-754F-9136-4311D6E2537D}"/>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2255096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821A12B7-EBC2-C64B-BA30-5EC28CE63A86}"/>
              </a:ext>
            </a:extLst>
          </p:cNvPr>
          <p:cNvSpPr>
            <a:spLocks noGrp="1"/>
          </p:cNvSpPr>
          <p:nvPr>
            <p:ph type="dt" sz="half" idx="10"/>
          </p:nvPr>
        </p:nvSpPr>
        <p:spPr/>
        <p:txBody>
          <a:bodyPr/>
          <a:lstStyle>
            <a:lvl1pPr>
              <a:defRPr>
                <a:solidFill>
                  <a:schemeClr val="tx1"/>
                </a:solidFill>
              </a:defRPr>
            </a:lvl1pPr>
          </a:lstStyle>
          <a:p>
            <a:fld id="{64CF22F4-70E1-3247-8A10-6817A6DE4064}" type="datetime4">
              <a:rPr lang="en-GB" smtClean="0"/>
              <a:t>25 July 2023</a:t>
            </a:fld>
            <a:endParaRPr lang="en-US"/>
          </a:p>
        </p:txBody>
      </p:sp>
      <p:sp>
        <p:nvSpPr>
          <p:cNvPr id="6" name="Footer Placeholder 5">
            <a:extLst>
              <a:ext uri="{FF2B5EF4-FFF2-40B4-BE49-F238E27FC236}">
                <a16:creationId xmlns:a16="http://schemas.microsoft.com/office/drawing/2014/main" id="{BDED0BC9-6DEF-B04F-90B0-B4C92A566CFF}"/>
              </a:ext>
            </a:extLst>
          </p:cNvPr>
          <p:cNvSpPr>
            <a:spLocks noGrp="1"/>
          </p:cNvSpPr>
          <p:nvPr>
            <p:ph type="ftr" sz="quarter" idx="11"/>
          </p:nvPr>
        </p:nvSpPr>
        <p:spPr/>
        <p:txBody>
          <a:bodyPr/>
          <a:lstStyle>
            <a:lvl1pPr>
              <a:defRPr>
                <a:solidFill>
                  <a:schemeClr val="tx1"/>
                </a:solidFill>
              </a:defRPr>
            </a:lvl1pPr>
          </a:lstStyle>
          <a:p>
            <a:r>
              <a:rPr lang="en-US"/>
              <a:t>Security marking: </a:t>
            </a:r>
            <a:r>
              <a:rPr lang="en-US" b="1"/>
              <a:t>PUBLIC/INTERNAL USE ONLY/CONFIDENTIAL</a:t>
            </a:r>
          </a:p>
        </p:txBody>
      </p:sp>
      <p:sp>
        <p:nvSpPr>
          <p:cNvPr id="7" name="Slide Number Placeholder 6">
            <a:extLst>
              <a:ext uri="{FF2B5EF4-FFF2-40B4-BE49-F238E27FC236}">
                <a16:creationId xmlns:a16="http://schemas.microsoft.com/office/drawing/2014/main" id="{0D315095-21DE-484F-BA48-3A0FD349F51A}"/>
              </a:ext>
            </a:extLst>
          </p:cNvPr>
          <p:cNvSpPr>
            <a:spLocks noGrp="1"/>
          </p:cNvSpPr>
          <p:nvPr>
            <p:ph type="sldNum" sz="quarter" idx="12"/>
          </p:nvPr>
        </p:nvSpPr>
        <p:spPr/>
        <p:txBody>
          <a:bodyPr/>
          <a:lstStyle>
            <a:lvl1pPr>
              <a:defRPr>
                <a:solidFill>
                  <a:schemeClr val="tx1"/>
                </a:solidFill>
              </a:defRPr>
            </a:lvl1pPr>
          </a:lstStyle>
          <a:p>
            <a:r>
              <a:rPr lang="en-US"/>
              <a:t>|   </a:t>
            </a:r>
            <a:fld id="{D7A593A7-184A-6D43-8A36-702213271FF9}" type="slidenum">
              <a:rPr lang="en-US" smtClean="0"/>
              <a:pPr/>
              <a:t>‹#›</a:t>
            </a:fld>
            <a:endParaRPr lang="en-US"/>
          </a:p>
        </p:txBody>
      </p:sp>
      <p:pic>
        <p:nvPicPr>
          <p:cNvPr id="10" name="Picture 9">
            <a:extLst>
              <a:ext uri="{FF2B5EF4-FFF2-40B4-BE49-F238E27FC236}">
                <a16:creationId xmlns:a16="http://schemas.microsoft.com/office/drawing/2014/main" id="{E880A967-DE58-6D40-A388-1FCF3D6A9AC1}"/>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5084994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3A6D6FAE-D43A-044F-91A1-990520CC9738}" type="datetime4">
              <a:rPr lang="en-GB" smtClean="0"/>
              <a:t>25 July 2023</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F9D1B77C-60BD-ED41-9FF7-9A684459068E}"/>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528787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D436A2F7-9060-6E45-A646-4B9059CBD7FA}"/>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1"/>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63907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3453"/>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25 July 2023</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5614128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1_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3453"/>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25 July 2023</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4930033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cSld name="Agenda 1">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10874A6B-5223-4A9B-843F-968F205FAE50}"/>
              </a:ext>
            </a:extLst>
          </p:cNvPr>
          <p:cNvSpPr/>
          <p:nvPr/>
        </p:nvSpPr>
        <p:spPr>
          <a:xfrm>
            <a:off x="0" y="4632725"/>
            <a:ext cx="9144000" cy="510774"/>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836CD8"/>
              </a:solidFill>
              <a:uFillTx/>
              <a:latin typeface="Calibri"/>
            </a:endParaRPr>
          </a:p>
        </p:txBody>
      </p:sp>
      <p:sp>
        <p:nvSpPr>
          <p:cNvPr id="3" name="Title 1">
            <a:extLst>
              <a:ext uri="{FF2B5EF4-FFF2-40B4-BE49-F238E27FC236}">
                <a16:creationId xmlns:a16="http://schemas.microsoft.com/office/drawing/2014/main" id="{664795A4-5966-4D7D-B985-42799008C062}"/>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Date Placeholder 3">
            <a:extLst>
              <a:ext uri="{FF2B5EF4-FFF2-40B4-BE49-F238E27FC236}">
                <a16:creationId xmlns:a16="http://schemas.microsoft.com/office/drawing/2014/main" id="{5578D021-C664-4589-837A-F4CE37E1A498}"/>
              </a:ext>
            </a:extLst>
          </p:cNvPr>
          <p:cNvSpPr txBox="1">
            <a:spLocks noGrp="1"/>
          </p:cNvSpPr>
          <p:nvPr>
            <p:ph type="dt" sz="half" idx="7"/>
          </p:nvPr>
        </p:nvSpPr>
        <p:spPr/>
        <p:txBody>
          <a:bodyPr/>
          <a:lstStyle>
            <a:lvl1pPr>
              <a:defRPr>
                <a:solidFill>
                  <a:srgbClr val="FFFFFF"/>
                </a:solidFill>
              </a:defRPr>
            </a:lvl1pPr>
          </a:lstStyle>
          <a:p>
            <a:pPr lvl="0"/>
            <a:fld id="{1957ABC6-FB9A-4047-8B7C-BBDB4A103154}" type="datetime4">
              <a:rPr lang="en-GB"/>
              <a:pPr lvl="0"/>
              <a:t>25 July 2023</a:t>
            </a:fld>
            <a:endParaRPr lang="en-US"/>
          </a:p>
        </p:txBody>
      </p:sp>
      <p:sp>
        <p:nvSpPr>
          <p:cNvPr id="5" name="Footer Placeholder 4">
            <a:extLst>
              <a:ext uri="{FF2B5EF4-FFF2-40B4-BE49-F238E27FC236}">
                <a16:creationId xmlns:a16="http://schemas.microsoft.com/office/drawing/2014/main" id="{6CE8310A-D71E-4413-9720-8E428DBD2F6D}"/>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6" name="Slide Number Placeholder 5">
            <a:extLst>
              <a:ext uri="{FF2B5EF4-FFF2-40B4-BE49-F238E27FC236}">
                <a16:creationId xmlns:a16="http://schemas.microsoft.com/office/drawing/2014/main" id="{33231A85-68E3-4552-8E0F-71535500F950}"/>
              </a:ext>
            </a:extLst>
          </p:cNvPr>
          <p:cNvSpPr txBox="1">
            <a:spLocks noGrp="1"/>
          </p:cNvSpPr>
          <p:nvPr>
            <p:ph type="sldNum" sz="quarter" idx="8"/>
          </p:nvPr>
        </p:nvSpPr>
        <p:spPr/>
        <p:txBody>
          <a:bodyPr/>
          <a:lstStyle>
            <a:lvl1pPr>
              <a:defRPr>
                <a:solidFill>
                  <a:srgbClr val="FFFFFF"/>
                </a:solidFill>
              </a:defRPr>
            </a:lvl1pPr>
          </a:lstStyle>
          <a:p>
            <a:pPr lvl="0"/>
            <a:r>
              <a:rPr lang="en-US"/>
              <a:t>|   </a:t>
            </a:r>
            <a:fld id="{11E51FCE-8AAA-4188-AF0D-27CFCE22D42A}" type="slidenum">
              <a:t>‹#›</a:t>
            </a:fld>
            <a:endParaRPr lang="en-US"/>
          </a:p>
        </p:txBody>
      </p:sp>
      <p:pic>
        <p:nvPicPr>
          <p:cNvPr id="7" name="Picture 9" descr="UCAS-Right_aligned-White_box-Keyline-CMYK.eps">
            <a:extLst>
              <a:ext uri="{FF2B5EF4-FFF2-40B4-BE49-F238E27FC236}">
                <a16:creationId xmlns:a16="http://schemas.microsoft.com/office/drawing/2014/main" id="{86BD633E-8064-47FB-8A2D-3A1718D7BD62}"/>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8" name="Rectangle 11">
            <a:extLst>
              <a:ext uri="{FF2B5EF4-FFF2-40B4-BE49-F238E27FC236}">
                <a16:creationId xmlns:a16="http://schemas.microsoft.com/office/drawing/2014/main" id="{96399FDA-5062-4FB6-BBFF-08701695341E}"/>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9" name="Text Placeholder 4">
            <a:extLst>
              <a:ext uri="{FF2B5EF4-FFF2-40B4-BE49-F238E27FC236}">
                <a16:creationId xmlns:a16="http://schemas.microsoft.com/office/drawing/2014/main" id="{CDF42775-1260-4D0A-AD07-95DB74BEF08E}"/>
              </a:ext>
            </a:extLst>
          </p:cNvPr>
          <p:cNvSpPr txBox="1">
            <a:spLocks noGrp="1"/>
          </p:cNvSpPr>
          <p:nvPr>
            <p:ph type="body" idx="4294967295"/>
          </p:nvPr>
        </p:nvSpPr>
        <p:spPr>
          <a:xfrm>
            <a:off x="287341" y="1779586"/>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0" name="Text Placeholder 4">
            <a:extLst>
              <a:ext uri="{FF2B5EF4-FFF2-40B4-BE49-F238E27FC236}">
                <a16:creationId xmlns:a16="http://schemas.microsoft.com/office/drawing/2014/main" id="{B075CC74-487B-4A52-BA8D-9A9D56E34042}"/>
              </a:ext>
            </a:extLst>
          </p:cNvPr>
          <p:cNvSpPr txBox="1">
            <a:spLocks noGrp="1"/>
          </p:cNvSpPr>
          <p:nvPr>
            <p:ph type="body" idx="4294967295"/>
          </p:nvPr>
        </p:nvSpPr>
        <p:spPr>
          <a:xfrm>
            <a:off x="287341" y="2373480"/>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1" name="Text Placeholder 4">
            <a:extLst>
              <a:ext uri="{FF2B5EF4-FFF2-40B4-BE49-F238E27FC236}">
                <a16:creationId xmlns:a16="http://schemas.microsoft.com/office/drawing/2014/main" id="{5F8E61DF-A4E5-40E2-BF4B-EAF4E19B25EB}"/>
              </a:ext>
            </a:extLst>
          </p:cNvPr>
          <p:cNvSpPr txBox="1">
            <a:spLocks noGrp="1"/>
          </p:cNvSpPr>
          <p:nvPr>
            <p:ph type="body" idx="4294967295"/>
          </p:nvPr>
        </p:nvSpPr>
        <p:spPr>
          <a:xfrm>
            <a:off x="287341" y="2976792"/>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2" name="Text Placeholder 4">
            <a:extLst>
              <a:ext uri="{FF2B5EF4-FFF2-40B4-BE49-F238E27FC236}">
                <a16:creationId xmlns:a16="http://schemas.microsoft.com/office/drawing/2014/main" id="{E5805B3A-640C-424F-9E88-E568EC106F51}"/>
              </a:ext>
            </a:extLst>
          </p:cNvPr>
          <p:cNvSpPr txBox="1">
            <a:spLocks noGrp="1"/>
          </p:cNvSpPr>
          <p:nvPr>
            <p:ph type="body" idx="4294967295"/>
          </p:nvPr>
        </p:nvSpPr>
        <p:spPr>
          <a:xfrm>
            <a:off x="287341" y="3580104"/>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3" name="Text Placeholder 4">
            <a:extLst>
              <a:ext uri="{FF2B5EF4-FFF2-40B4-BE49-F238E27FC236}">
                <a16:creationId xmlns:a16="http://schemas.microsoft.com/office/drawing/2014/main" id="{32A66C52-78F4-4232-87AE-D183DD91160A}"/>
              </a:ext>
            </a:extLst>
          </p:cNvPr>
          <p:cNvSpPr txBox="1">
            <a:spLocks noGrp="1"/>
          </p:cNvSpPr>
          <p:nvPr>
            <p:ph type="body" idx="4294967295"/>
          </p:nvPr>
        </p:nvSpPr>
        <p:spPr>
          <a:xfrm>
            <a:off x="4567107" y="1779586"/>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4" name="Text Placeholder 4">
            <a:extLst>
              <a:ext uri="{FF2B5EF4-FFF2-40B4-BE49-F238E27FC236}">
                <a16:creationId xmlns:a16="http://schemas.microsoft.com/office/drawing/2014/main" id="{1A827011-5D2C-4F0A-9814-2368CD6E80AF}"/>
              </a:ext>
            </a:extLst>
          </p:cNvPr>
          <p:cNvSpPr txBox="1">
            <a:spLocks noGrp="1"/>
          </p:cNvSpPr>
          <p:nvPr>
            <p:ph type="body" idx="4294967295"/>
          </p:nvPr>
        </p:nvSpPr>
        <p:spPr>
          <a:xfrm>
            <a:off x="4567107" y="2373480"/>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5" name="Text Placeholder 4">
            <a:extLst>
              <a:ext uri="{FF2B5EF4-FFF2-40B4-BE49-F238E27FC236}">
                <a16:creationId xmlns:a16="http://schemas.microsoft.com/office/drawing/2014/main" id="{D0AA9985-FC3E-4C6E-8FDE-2728EC71F424}"/>
              </a:ext>
            </a:extLst>
          </p:cNvPr>
          <p:cNvSpPr txBox="1">
            <a:spLocks noGrp="1"/>
          </p:cNvSpPr>
          <p:nvPr>
            <p:ph type="body" idx="4294967295"/>
          </p:nvPr>
        </p:nvSpPr>
        <p:spPr>
          <a:xfrm>
            <a:off x="4567107" y="2976792"/>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6" name="Text Placeholder 4">
            <a:extLst>
              <a:ext uri="{FF2B5EF4-FFF2-40B4-BE49-F238E27FC236}">
                <a16:creationId xmlns:a16="http://schemas.microsoft.com/office/drawing/2014/main" id="{322AE244-84FE-41B4-874B-ADD3DB4B383B}"/>
              </a:ext>
            </a:extLst>
          </p:cNvPr>
          <p:cNvSpPr txBox="1">
            <a:spLocks noGrp="1"/>
          </p:cNvSpPr>
          <p:nvPr>
            <p:ph type="body" idx="4294967295"/>
          </p:nvPr>
        </p:nvSpPr>
        <p:spPr>
          <a:xfrm>
            <a:off x="4567107" y="3580104"/>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7" name="Text Placeholder 30">
            <a:extLst>
              <a:ext uri="{FF2B5EF4-FFF2-40B4-BE49-F238E27FC236}">
                <a16:creationId xmlns:a16="http://schemas.microsoft.com/office/drawing/2014/main" id="{D6F36F5C-5722-4A0C-A0DE-B6F70635498A}"/>
              </a:ext>
            </a:extLst>
          </p:cNvPr>
          <p:cNvSpPr txBox="1">
            <a:spLocks noGrp="1"/>
          </p:cNvSpPr>
          <p:nvPr>
            <p:ph type="body" idx="4294967295"/>
          </p:nvPr>
        </p:nvSpPr>
        <p:spPr>
          <a:xfrm>
            <a:off x="933446" y="1779586"/>
            <a:ext cx="3260722" cy="454027"/>
          </a:xfrm>
        </p:spPr>
        <p:txBody>
          <a:bodyPr anchor="ctr"/>
          <a:lstStyle>
            <a:lvl1pPr marL="0" indent="0">
              <a:buNone/>
              <a:defRPr lang="en-GB"/>
            </a:lvl1pPr>
          </a:lstStyle>
          <a:p>
            <a:pPr lvl="0"/>
            <a:r>
              <a:rPr lang="en-GB"/>
              <a:t>Type in item</a:t>
            </a:r>
            <a:endParaRPr lang="en-US"/>
          </a:p>
        </p:txBody>
      </p:sp>
      <p:sp>
        <p:nvSpPr>
          <p:cNvPr id="18" name="Text Placeholder 30">
            <a:extLst>
              <a:ext uri="{FF2B5EF4-FFF2-40B4-BE49-F238E27FC236}">
                <a16:creationId xmlns:a16="http://schemas.microsoft.com/office/drawing/2014/main" id="{2F4818D0-3B90-47CB-8304-01FEACF38667}"/>
              </a:ext>
            </a:extLst>
          </p:cNvPr>
          <p:cNvSpPr txBox="1">
            <a:spLocks noGrp="1"/>
          </p:cNvSpPr>
          <p:nvPr>
            <p:ph type="body" idx="4294967295"/>
          </p:nvPr>
        </p:nvSpPr>
        <p:spPr>
          <a:xfrm>
            <a:off x="933446" y="2373480"/>
            <a:ext cx="3260722" cy="454027"/>
          </a:xfrm>
        </p:spPr>
        <p:txBody>
          <a:bodyPr anchor="ctr"/>
          <a:lstStyle>
            <a:lvl1pPr marL="0" indent="0">
              <a:buNone/>
              <a:defRPr lang="en-GB"/>
            </a:lvl1pPr>
          </a:lstStyle>
          <a:p>
            <a:pPr lvl="0"/>
            <a:r>
              <a:rPr lang="en-GB"/>
              <a:t>Type in item</a:t>
            </a:r>
            <a:endParaRPr lang="en-US"/>
          </a:p>
        </p:txBody>
      </p:sp>
      <p:sp>
        <p:nvSpPr>
          <p:cNvPr id="19" name="Text Placeholder 30">
            <a:extLst>
              <a:ext uri="{FF2B5EF4-FFF2-40B4-BE49-F238E27FC236}">
                <a16:creationId xmlns:a16="http://schemas.microsoft.com/office/drawing/2014/main" id="{9B20CC88-4E9E-4068-905A-7F4802C9D3FE}"/>
              </a:ext>
            </a:extLst>
          </p:cNvPr>
          <p:cNvSpPr txBox="1">
            <a:spLocks noGrp="1"/>
          </p:cNvSpPr>
          <p:nvPr>
            <p:ph type="body" idx="4294967295"/>
          </p:nvPr>
        </p:nvSpPr>
        <p:spPr>
          <a:xfrm>
            <a:off x="933446" y="2976792"/>
            <a:ext cx="3260722" cy="454027"/>
          </a:xfrm>
        </p:spPr>
        <p:txBody>
          <a:bodyPr anchor="ctr"/>
          <a:lstStyle>
            <a:lvl1pPr marL="0" indent="0">
              <a:buNone/>
              <a:defRPr lang="en-GB"/>
            </a:lvl1pPr>
          </a:lstStyle>
          <a:p>
            <a:pPr lvl="0"/>
            <a:r>
              <a:rPr lang="en-GB"/>
              <a:t>Type in item</a:t>
            </a:r>
            <a:endParaRPr lang="en-US"/>
          </a:p>
        </p:txBody>
      </p:sp>
      <p:sp>
        <p:nvSpPr>
          <p:cNvPr id="20" name="Text Placeholder 30">
            <a:extLst>
              <a:ext uri="{FF2B5EF4-FFF2-40B4-BE49-F238E27FC236}">
                <a16:creationId xmlns:a16="http://schemas.microsoft.com/office/drawing/2014/main" id="{6D4E139D-B10C-406C-A5E3-B7F0479A142E}"/>
              </a:ext>
            </a:extLst>
          </p:cNvPr>
          <p:cNvSpPr txBox="1">
            <a:spLocks noGrp="1"/>
          </p:cNvSpPr>
          <p:nvPr>
            <p:ph type="body" idx="4294967295"/>
          </p:nvPr>
        </p:nvSpPr>
        <p:spPr>
          <a:xfrm>
            <a:off x="933446" y="3580104"/>
            <a:ext cx="3260722" cy="454027"/>
          </a:xfrm>
        </p:spPr>
        <p:txBody>
          <a:bodyPr anchor="ctr"/>
          <a:lstStyle>
            <a:lvl1pPr marL="0" indent="0">
              <a:buNone/>
              <a:defRPr lang="en-GB"/>
            </a:lvl1pPr>
          </a:lstStyle>
          <a:p>
            <a:pPr lvl="0"/>
            <a:r>
              <a:rPr lang="en-GB"/>
              <a:t>Type in item</a:t>
            </a:r>
            <a:endParaRPr lang="en-US"/>
          </a:p>
        </p:txBody>
      </p:sp>
      <p:sp>
        <p:nvSpPr>
          <p:cNvPr id="21" name="Text Placeholder 30">
            <a:extLst>
              <a:ext uri="{FF2B5EF4-FFF2-40B4-BE49-F238E27FC236}">
                <a16:creationId xmlns:a16="http://schemas.microsoft.com/office/drawing/2014/main" id="{793912E4-C0CE-434D-A09C-37E10933A16E}"/>
              </a:ext>
            </a:extLst>
          </p:cNvPr>
          <p:cNvSpPr txBox="1">
            <a:spLocks noGrp="1"/>
          </p:cNvSpPr>
          <p:nvPr>
            <p:ph type="body" idx="4294967295"/>
          </p:nvPr>
        </p:nvSpPr>
        <p:spPr>
          <a:xfrm>
            <a:off x="5203795" y="1779586"/>
            <a:ext cx="3260722" cy="454027"/>
          </a:xfrm>
        </p:spPr>
        <p:txBody>
          <a:bodyPr anchor="ctr"/>
          <a:lstStyle>
            <a:lvl1pPr marL="0" indent="0">
              <a:buNone/>
              <a:defRPr lang="en-GB"/>
            </a:lvl1pPr>
          </a:lstStyle>
          <a:p>
            <a:pPr lvl="0"/>
            <a:r>
              <a:rPr lang="en-GB"/>
              <a:t>Type in item</a:t>
            </a:r>
            <a:endParaRPr lang="en-US"/>
          </a:p>
        </p:txBody>
      </p:sp>
      <p:sp>
        <p:nvSpPr>
          <p:cNvPr id="22" name="Text Placeholder 30">
            <a:extLst>
              <a:ext uri="{FF2B5EF4-FFF2-40B4-BE49-F238E27FC236}">
                <a16:creationId xmlns:a16="http://schemas.microsoft.com/office/drawing/2014/main" id="{542F8EFC-3FE7-404B-8F11-D55500217955}"/>
              </a:ext>
            </a:extLst>
          </p:cNvPr>
          <p:cNvSpPr txBox="1">
            <a:spLocks noGrp="1"/>
          </p:cNvSpPr>
          <p:nvPr>
            <p:ph type="body" idx="4294967295"/>
          </p:nvPr>
        </p:nvSpPr>
        <p:spPr>
          <a:xfrm>
            <a:off x="5203795" y="2373480"/>
            <a:ext cx="3260722" cy="454027"/>
          </a:xfrm>
        </p:spPr>
        <p:txBody>
          <a:bodyPr anchor="ctr"/>
          <a:lstStyle>
            <a:lvl1pPr marL="0" indent="0">
              <a:buNone/>
              <a:defRPr lang="en-GB"/>
            </a:lvl1pPr>
          </a:lstStyle>
          <a:p>
            <a:pPr lvl="0"/>
            <a:r>
              <a:rPr lang="en-GB"/>
              <a:t>Type in item</a:t>
            </a:r>
            <a:endParaRPr lang="en-US"/>
          </a:p>
        </p:txBody>
      </p:sp>
      <p:sp>
        <p:nvSpPr>
          <p:cNvPr id="23" name="Text Placeholder 30">
            <a:extLst>
              <a:ext uri="{FF2B5EF4-FFF2-40B4-BE49-F238E27FC236}">
                <a16:creationId xmlns:a16="http://schemas.microsoft.com/office/drawing/2014/main" id="{C2644AA6-1BC4-4770-969E-EAE77782B7EF}"/>
              </a:ext>
            </a:extLst>
          </p:cNvPr>
          <p:cNvSpPr txBox="1">
            <a:spLocks noGrp="1"/>
          </p:cNvSpPr>
          <p:nvPr>
            <p:ph type="body" idx="4294967295"/>
          </p:nvPr>
        </p:nvSpPr>
        <p:spPr>
          <a:xfrm>
            <a:off x="5203795" y="2976792"/>
            <a:ext cx="3260722" cy="454027"/>
          </a:xfrm>
        </p:spPr>
        <p:txBody>
          <a:bodyPr anchor="ctr"/>
          <a:lstStyle>
            <a:lvl1pPr marL="0" indent="0">
              <a:buNone/>
              <a:defRPr lang="en-GB"/>
            </a:lvl1pPr>
          </a:lstStyle>
          <a:p>
            <a:pPr lvl="0"/>
            <a:r>
              <a:rPr lang="en-GB"/>
              <a:t>Type in item</a:t>
            </a:r>
            <a:endParaRPr lang="en-US"/>
          </a:p>
        </p:txBody>
      </p:sp>
      <p:sp>
        <p:nvSpPr>
          <p:cNvPr id="24" name="Text Placeholder 30">
            <a:extLst>
              <a:ext uri="{FF2B5EF4-FFF2-40B4-BE49-F238E27FC236}">
                <a16:creationId xmlns:a16="http://schemas.microsoft.com/office/drawing/2014/main" id="{FF3018F2-19EF-4375-8D2C-767670522746}"/>
              </a:ext>
            </a:extLst>
          </p:cNvPr>
          <p:cNvSpPr txBox="1">
            <a:spLocks noGrp="1"/>
          </p:cNvSpPr>
          <p:nvPr>
            <p:ph type="body" idx="4294967295"/>
          </p:nvPr>
        </p:nvSpPr>
        <p:spPr>
          <a:xfrm>
            <a:off x="5203795" y="3580104"/>
            <a:ext cx="3260722" cy="454027"/>
          </a:xfrm>
        </p:spPr>
        <p:txBody>
          <a:bodyPr anchor="ctr"/>
          <a:lstStyle>
            <a:lvl1pPr marL="0" indent="0">
              <a:buNone/>
              <a:defRPr lang="en-GB"/>
            </a:lvl1pPr>
          </a:lstStyle>
          <a:p>
            <a:pPr lvl="0"/>
            <a:r>
              <a:rPr lang="en-GB"/>
              <a:t>Type in item</a:t>
            </a:r>
            <a:endParaRPr lang="en-US"/>
          </a:p>
        </p:txBody>
      </p:sp>
    </p:spTree>
    <p:extLst>
      <p:ext uri="{BB962C8B-B14F-4D97-AF65-F5344CB8AC3E}">
        <p14:creationId xmlns:p14="http://schemas.microsoft.com/office/powerpoint/2010/main" val="1066606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7D5C3183-FF65-4B41-9855-7EAC026C52C3}"/>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5"/>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528329648"/>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3" name="Text Placeholder 2"/>
          <p:cNvSpPr>
            <a:spLocks noGrp="1"/>
          </p:cNvSpPr>
          <p:nvPr>
            <p:ph type="body" idx="1"/>
          </p:nvPr>
        </p:nvSpPr>
        <p:spPr>
          <a:xfrm>
            <a:off x="287337" y="1635125"/>
            <a:ext cx="8569325" cy="2487861"/>
          </a:xfrm>
          <a:prstGeom prst="rect">
            <a:avLst/>
          </a:prstGeom>
          <a:ln>
            <a:noFill/>
          </a:ln>
        </p:spPr>
        <p:txBody>
          <a:bodyPr vert="horz" lIns="0" tIns="0" rIns="0" bIns="0" rtlCol="0">
            <a:sp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p:txBody>
      </p:sp>
      <p:sp>
        <p:nvSpPr>
          <p:cNvPr id="4" name="Date Placeholder 3"/>
          <p:cNvSpPr>
            <a:spLocks noGrp="1"/>
          </p:cNvSpPr>
          <p:nvPr>
            <p:ph type="dt" sz="half" idx="2"/>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3D7419EE-49C5-E447-8207-BBAD892BE406}" type="datetime4">
              <a:rPr lang="en-GB" smtClean="0"/>
              <a:pPr/>
              <a:t>25 July 2023</a:t>
            </a:fld>
            <a:endParaRPr lang="en-US"/>
          </a:p>
        </p:txBody>
      </p:sp>
      <p:sp>
        <p:nvSpPr>
          <p:cNvPr id="5" name="Footer Placeholder 4"/>
          <p:cNvSpPr>
            <a:spLocks noGrp="1"/>
          </p:cNvSpPr>
          <p:nvPr>
            <p:ph type="ftr" sz="quarter" idx="3"/>
          </p:nvPr>
        </p:nvSpPr>
        <p:spPr>
          <a:xfrm>
            <a:off x="287338" y="4803775"/>
            <a:ext cx="4114980"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6" name="Slide Number Placeholder 5"/>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Tree>
    <p:extLst>
      <p:ext uri="{BB962C8B-B14F-4D97-AF65-F5344CB8AC3E}">
        <p14:creationId xmlns:p14="http://schemas.microsoft.com/office/powerpoint/2010/main" val="3148737685"/>
      </p:ext>
    </p:extLst>
  </p:cSld>
  <p:clrMap bg1="lt1" tx1="dk1" bg2="lt2" tx2="dk2" accent1="accent1" accent2="accent2" accent3="accent3" accent4="accent4" accent5="accent5" accent6="accent6" hlink="hlink" folHlink="folHlink"/>
  <p:sldLayoutIdLst>
    <p:sldLayoutId id="2147483733" r:id="rId1"/>
    <p:sldLayoutId id="2147483742" r:id="rId2"/>
    <p:sldLayoutId id="2147483743" r:id="rId3"/>
    <p:sldLayoutId id="2147483744" r:id="rId4"/>
    <p:sldLayoutId id="2147483745" r:id="rId5"/>
    <p:sldLayoutId id="2147483746" r:id="rId6"/>
    <p:sldLayoutId id="2147483785" r:id="rId7"/>
    <p:sldLayoutId id="2147483814" r:id="rId8"/>
    <p:sldLayoutId id="2147483815" r:id="rId9"/>
    <p:sldLayoutId id="2147483816" r:id="rId10"/>
    <p:sldLayoutId id="2147483786" r:id="rId11"/>
    <p:sldLayoutId id="2147483734" r:id="rId12"/>
    <p:sldLayoutId id="2147483755" r:id="rId13"/>
    <p:sldLayoutId id="2147483756" r:id="rId14"/>
    <p:sldLayoutId id="2147483758" r:id="rId15"/>
    <p:sldLayoutId id="2147483759" r:id="rId16"/>
    <p:sldLayoutId id="2147483760" r:id="rId17"/>
    <p:sldLayoutId id="2147483784" r:id="rId18"/>
    <p:sldLayoutId id="2147483735" r:id="rId19"/>
    <p:sldLayoutId id="2147483747" r:id="rId20"/>
    <p:sldLayoutId id="2147483748" r:id="rId21"/>
    <p:sldLayoutId id="2147483749" r:id="rId22"/>
    <p:sldLayoutId id="2147483750" r:id="rId23"/>
    <p:sldLayoutId id="2147483751" r:id="rId24"/>
    <p:sldLayoutId id="2147483752" r:id="rId25"/>
    <p:sldLayoutId id="2147483817" r:id="rId26"/>
    <p:sldLayoutId id="2147483818" r:id="rId27"/>
    <p:sldLayoutId id="2147483819" r:id="rId28"/>
    <p:sldLayoutId id="2147483820" r:id="rId29"/>
    <p:sldLayoutId id="2147483821" r:id="rId30"/>
    <p:sldLayoutId id="2147483822" r:id="rId31"/>
    <p:sldLayoutId id="2147483823" r:id="rId32"/>
    <p:sldLayoutId id="2147483736" r:id="rId33"/>
    <p:sldLayoutId id="2147483787" r:id="rId34"/>
    <p:sldLayoutId id="2147483788" r:id="rId35"/>
    <p:sldLayoutId id="2147483789" r:id="rId36"/>
    <p:sldLayoutId id="2147483790" r:id="rId37"/>
    <p:sldLayoutId id="2147483791" r:id="rId38"/>
    <p:sldLayoutId id="2147483792" r:id="rId39"/>
    <p:sldLayoutId id="2147483737" r:id="rId40"/>
    <p:sldLayoutId id="2147483794" r:id="rId41"/>
    <p:sldLayoutId id="2147483795" r:id="rId42"/>
    <p:sldLayoutId id="2147483796" r:id="rId43"/>
    <p:sldLayoutId id="2147483797" r:id="rId44"/>
    <p:sldLayoutId id="2147483793" r:id="rId45"/>
    <p:sldLayoutId id="2147483798" r:id="rId46"/>
    <p:sldLayoutId id="2147483738" r:id="rId47"/>
    <p:sldLayoutId id="2147483799" r:id="rId48"/>
    <p:sldLayoutId id="2147483800" r:id="rId49"/>
    <p:sldLayoutId id="2147483801" r:id="rId50"/>
    <p:sldLayoutId id="2147483802" r:id="rId51"/>
    <p:sldLayoutId id="2147483803" r:id="rId52"/>
    <p:sldLayoutId id="2147483804" r:id="rId53"/>
    <p:sldLayoutId id="2147483739" r:id="rId54"/>
    <p:sldLayoutId id="2147483771" r:id="rId55"/>
    <p:sldLayoutId id="2147483772" r:id="rId56"/>
    <p:sldLayoutId id="2147483773" r:id="rId57"/>
    <p:sldLayoutId id="2147483774" r:id="rId58"/>
    <p:sldLayoutId id="2147483775" r:id="rId59"/>
    <p:sldLayoutId id="2147483776" r:id="rId60"/>
    <p:sldLayoutId id="2147483777" r:id="rId61"/>
    <p:sldLayoutId id="2147483778" r:id="rId62"/>
    <p:sldLayoutId id="2147483779" r:id="rId63"/>
    <p:sldLayoutId id="2147483780" r:id="rId64"/>
    <p:sldLayoutId id="2147483781" r:id="rId65"/>
    <p:sldLayoutId id="2147483782" r:id="rId66"/>
    <p:sldLayoutId id="2147483783" r:id="rId67"/>
    <p:sldLayoutId id="2147483806" r:id="rId68"/>
    <p:sldLayoutId id="2147483807" r:id="rId69"/>
    <p:sldLayoutId id="2147483808" r:id="rId70"/>
    <p:sldLayoutId id="2147483809" r:id="rId71"/>
    <p:sldLayoutId id="2147483810" r:id="rId72"/>
    <p:sldLayoutId id="2147483811" r:id="rId73"/>
    <p:sldLayoutId id="2147483812" r:id="rId74"/>
    <p:sldLayoutId id="2147483813" r:id="rId75"/>
    <p:sldLayoutId id="2147483741" r:id="rId76"/>
    <p:sldLayoutId id="2147483761" r:id="rId77"/>
    <p:sldLayoutId id="2147483762" r:id="rId78"/>
    <p:sldLayoutId id="2147483763" r:id="rId79"/>
    <p:sldLayoutId id="2147483764" r:id="rId80"/>
    <p:sldLayoutId id="2147483805" r:id="rId81"/>
    <p:sldLayoutId id="2147483824" r:id="rId82"/>
  </p:sldLayoutIdLst>
  <p:hf hdr="0"/>
  <p:txStyles>
    <p:title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p:titleStyle>
    <p:body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orient="horz" pos="214">
          <p15:clr>
            <a:srgbClr val="F26B43"/>
          </p15:clr>
        </p15:guide>
        <p15:guide id="5" orient="horz" pos="1030">
          <p15:clr>
            <a:srgbClr val="F26B43"/>
          </p15:clr>
        </p15:guide>
        <p15:guide id="7" pos="181">
          <p15:clr>
            <a:srgbClr val="F26B43"/>
          </p15:clr>
        </p15:guide>
        <p15:guide id="8" pos="5579">
          <p15:clr>
            <a:srgbClr val="F26B43"/>
          </p15:clr>
        </p15:guide>
        <p15:guide id="9" orient="horz" pos="302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7.xml"/></Relationships>
</file>

<file path=ppt/slides/_rels/slide11.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svg"/><Relationship Id="rId17" Type="http://schemas.openxmlformats.org/officeDocument/2006/relationships/hyperlink" Target="https://www.ucas.com/conservatoires/how-apply-through-ucas-conservatoires/how-write-ucas-conservatoires-personal-statement" TargetMode="External"/><Relationship Id="rId2" Type="http://schemas.openxmlformats.org/officeDocument/2006/relationships/slideLayout" Target="../slideLayouts/slideLayout18.xml"/><Relationship Id="rId16" Type="http://schemas.openxmlformats.org/officeDocument/2006/relationships/image" Target="../media/image41.svg"/><Relationship Id="rId1" Type="http://schemas.openxmlformats.org/officeDocument/2006/relationships/tags" Target="../tags/tag8.xml"/><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 Id="rId14" Type="http://schemas.openxmlformats.org/officeDocument/2006/relationships/image" Target="../media/image39.svg"/></Relationships>
</file>

<file path=ppt/slides/_rels/slide1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slideLayout" Target="../slideLayouts/slideLayout80.xml"/><Relationship Id="rId1" Type="http://schemas.openxmlformats.org/officeDocument/2006/relationships/tags" Target="../tags/tag9.xml"/></Relationships>
</file>

<file path=ppt/slides/_rels/slide1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9.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68.xml"/><Relationship Id="rId1" Type="http://schemas.openxmlformats.org/officeDocument/2006/relationships/tags" Target="../tags/tag10.xml"/><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slideLayout" Target="../slideLayouts/slideLayout76.xml"/><Relationship Id="rId1" Type="http://schemas.openxmlformats.org/officeDocument/2006/relationships/tags" Target="../tags/tag11.xml"/></Relationships>
</file>

<file path=ppt/slides/_rels/slide17.xml.rels><?xml version="1.0" encoding="UTF-8" standalone="yes"?>
<Relationships xmlns="http://schemas.openxmlformats.org/package/2006/relationships"><Relationship Id="rId3" Type="http://schemas.openxmlformats.org/officeDocument/2006/relationships/image" Target="../media/image48.jpg"/><Relationship Id="rId7" Type="http://schemas.openxmlformats.org/officeDocument/2006/relationships/image" Target="../media/image50.png"/><Relationship Id="rId2" Type="http://schemas.openxmlformats.org/officeDocument/2006/relationships/slideLayout" Target="../slideLayouts/slideLayout75.xml"/><Relationship Id="rId1" Type="http://schemas.openxmlformats.org/officeDocument/2006/relationships/tags" Target="../tags/tag12.xml"/><Relationship Id="rId6" Type="http://schemas.openxmlformats.org/officeDocument/2006/relationships/image" Target="../media/image49.png"/><Relationship Id="rId5" Type="http://schemas.openxmlformats.org/officeDocument/2006/relationships/hyperlink" Target="http://www.twitter.com/UCAS_online" TargetMode="External"/><Relationship Id="rId4" Type="http://schemas.openxmlformats.org/officeDocument/2006/relationships/hyperlink" Target="http://www.facebook.com/ucasonline" TargetMode="Externa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3.xml"/></Relationships>
</file>

<file path=ppt/slides/_rels/slide2.xml.rels><?xml version="1.0" encoding="UTF-8" standalone="yes"?>
<Relationships xmlns="http://schemas.openxmlformats.org/package/2006/relationships"><Relationship Id="rId8" Type="http://schemas.openxmlformats.org/officeDocument/2006/relationships/hyperlink" Target="https://www.rcs.ac.uk/" TargetMode="External"/><Relationship Id="rId3" Type="http://schemas.openxmlformats.org/officeDocument/2006/relationships/hyperlink" Target="http://www.bcu.ac.uk/conservatoire" TargetMode="External"/><Relationship Id="rId7" Type="http://schemas.openxmlformats.org/officeDocument/2006/relationships/hyperlink" Target="http://www.rcm.ac.uk/" TargetMode="External"/><Relationship Id="rId2" Type="http://schemas.openxmlformats.org/officeDocument/2006/relationships/slideLayout" Target="../slideLayouts/slideLayout60.xml"/><Relationship Id="rId1" Type="http://schemas.openxmlformats.org/officeDocument/2006/relationships/tags" Target="../tags/tag1.xml"/><Relationship Id="rId6" Type="http://schemas.openxmlformats.org/officeDocument/2006/relationships/hyperlink" Target="http://www.ram.ac.uk/" TargetMode="External"/><Relationship Id="rId11" Type="http://schemas.openxmlformats.org/officeDocument/2006/relationships/hyperlink" Target="http://www.trinitylaban.ac.uk/" TargetMode="External"/><Relationship Id="rId5" Type="http://schemas.openxmlformats.org/officeDocument/2006/relationships/hyperlink" Target="https://www.leedsconservatoire.ac.uk/" TargetMode="External"/><Relationship Id="rId10" Type="http://schemas.openxmlformats.org/officeDocument/2006/relationships/hyperlink" Target="http://www.rwcmd.ac.uk/" TargetMode="External"/><Relationship Id="rId4" Type="http://schemas.openxmlformats.org/officeDocument/2006/relationships/hyperlink" Target="https://www.lamda.ac.uk/" TargetMode="External"/><Relationship Id="rId9" Type="http://schemas.openxmlformats.org/officeDocument/2006/relationships/hyperlink" Target="http://www.rncm.ac.uk/" TargetMode="Externa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53.xml"/><Relationship Id="rId1" Type="http://schemas.openxmlformats.org/officeDocument/2006/relationships/tags" Target="../tags/tag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hyperlink" Target="https://www.ucas.com/undergraduate/what-and-where-study/ucas-hub-live" TargetMode="External"/><Relationship Id="rId2" Type="http://schemas.openxmlformats.org/officeDocument/2006/relationships/hyperlink" Target="https://www.ucas.com/chat-to-students" TargetMode="External"/><Relationship Id="rId1" Type="http://schemas.openxmlformats.org/officeDocument/2006/relationships/slideLayout" Target="../slideLayouts/slideLayout80.xml"/><Relationship Id="rId5" Type="http://schemas.openxmlformats.org/officeDocument/2006/relationships/image" Target="../media/image17.png"/><Relationship Id="rId4" Type="http://schemas.openxmlformats.org/officeDocument/2006/relationships/hyperlink" Target="https://www.ucas.com/conservatoires" TargetMode="Externa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18.xml"/><Relationship Id="rId1" Type="http://schemas.openxmlformats.org/officeDocument/2006/relationships/tags" Target="../tags/tag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digital.ucas.com/search" TargetMode="External"/><Relationship Id="rId2" Type="http://schemas.openxmlformats.org/officeDocument/2006/relationships/slideLayout" Target="../slideLayouts/slideLayout57.xml"/><Relationship Id="rId1" Type="http://schemas.openxmlformats.org/officeDocument/2006/relationships/tags" Target="../tags/tag4.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75.xml"/><Relationship Id="rId1" Type="http://schemas.openxmlformats.org/officeDocument/2006/relationships/tags" Target="../tags/tag5.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78.xml"/><Relationship Id="rId1" Type="http://schemas.openxmlformats.org/officeDocument/2006/relationships/tags" Target="../tags/tag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playing a saxophone&#10;&#10;Description automatically generated with medium confidence">
            <a:extLst>
              <a:ext uri="{FF2B5EF4-FFF2-40B4-BE49-F238E27FC236}">
                <a16:creationId xmlns:a16="http://schemas.microsoft.com/office/drawing/2014/main" id="{D8585EC0-2959-41EF-8801-36B90E56480C}"/>
              </a:ext>
            </a:extLst>
          </p:cNvPr>
          <p:cNvPicPr>
            <a:picLocks noGrp="1" noChangeAspect="1"/>
          </p:cNvPicPr>
          <p:nvPr>
            <p:ph type="pic" sz="quarter" idx="10"/>
          </p:nvPr>
        </p:nvPicPr>
        <p:blipFill>
          <a:blip r:embed="rId2"/>
          <a:srcRect t="7813" b="7813"/>
          <a:stretch>
            <a:fillRect/>
          </a:stretch>
        </p:blipFill>
        <p:spPr/>
      </p:pic>
      <p:sp>
        <p:nvSpPr>
          <p:cNvPr id="2" name="Title 1">
            <a:extLst>
              <a:ext uri="{FF2B5EF4-FFF2-40B4-BE49-F238E27FC236}">
                <a16:creationId xmlns:a16="http://schemas.microsoft.com/office/drawing/2014/main" id="{007627E1-E7B4-5A43-896E-685CC40D0E5C}"/>
              </a:ext>
            </a:extLst>
          </p:cNvPr>
          <p:cNvSpPr>
            <a:spLocks noGrp="1"/>
          </p:cNvSpPr>
          <p:nvPr>
            <p:ph type="ctrTitle"/>
          </p:nvPr>
        </p:nvSpPr>
        <p:spPr/>
        <p:txBody>
          <a:bodyPr>
            <a:normAutofit/>
          </a:bodyPr>
          <a:lstStyle/>
          <a:p>
            <a:r>
              <a:rPr lang="en-US" dirty="0"/>
              <a:t>Applying to a </a:t>
            </a:r>
            <a:br>
              <a:rPr lang="en-US" dirty="0"/>
            </a:br>
            <a:r>
              <a:rPr lang="en-US" dirty="0"/>
              <a:t>Conservatoire </a:t>
            </a:r>
          </a:p>
        </p:txBody>
      </p:sp>
      <p:sp>
        <p:nvSpPr>
          <p:cNvPr id="5" name="Subtitle 4">
            <a:extLst>
              <a:ext uri="{FF2B5EF4-FFF2-40B4-BE49-F238E27FC236}">
                <a16:creationId xmlns:a16="http://schemas.microsoft.com/office/drawing/2014/main" id="{98ACCC5F-D207-4069-AED4-888EF5D33CC2}"/>
              </a:ext>
            </a:extLst>
          </p:cNvPr>
          <p:cNvSpPr>
            <a:spLocks noGrp="1"/>
          </p:cNvSpPr>
          <p:nvPr>
            <p:ph type="subTitle" idx="1"/>
          </p:nvPr>
        </p:nvSpPr>
        <p:spPr/>
        <p:txBody>
          <a:bodyPr/>
          <a:lstStyle/>
          <a:p>
            <a:r>
              <a:rPr lang="en-GB" dirty="0"/>
              <a:t>Last updated July 2023</a:t>
            </a:r>
          </a:p>
        </p:txBody>
      </p:sp>
    </p:spTree>
    <p:extLst>
      <p:ext uri="{BB962C8B-B14F-4D97-AF65-F5344CB8AC3E}">
        <p14:creationId xmlns:p14="http://schemas.microsoft.com/office/powerpoint/2010/main" val="13961354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1A934D5-9412-4BBA-9F0D-6C9AC270D8FA}"/>
              </a:ext>
            </a:extLst>
          </p:cNvPr>
          <p:cNvSpPr>
            <a:spLocks noGrp="1"/>
          </p:cNvSpPr>
          <p:nvPr>
            <p:ph idx="1"/>
          </p:nvPr>
        </p:nvSpPr>
        <p:spPr>
          <a:xfrm>
            <a:off x="287337" y="1304049"/>
            <a:ext cx="8509821" cy="3499726"/>
          </a:xfrm>
        </p:spPr>
        <p:txBody>
          <a:bodyPr>
            <a:normAutofit/>
          </a:bodyPr>
          <a:lstStyle/>
          <a:p>
            <a:pPr>
              <a:spcBef>
                <a:spcPts val="600"/>
              </a:spcBef>
              <a:buClr>
                <a:schemeClr val="accent6"/>
              </a:buClr>
            </a:pPr>
            <a:r>
              <a:rPr lang="en-GB" sz="1800" dirty="0">
                <a:latin typeface="+mj-lt"/>
                <a:cs typeface="Calibri" panose="020F0502020204030204" pitchFamily="34" charset="0"/>
              </a:rPr>
              <a:t>You'll need to provide details of </a:t>
            </a:r>
            <a:r>
              <a:rPr lang="en-GB" sz="1800" b="1" dirty="0">
                <a:latin typeface="+mj-lt"/>
                <a:cs typeface="Calibri" panose="020F0502020204030204" pitchFamily="34" charset="0"/>
              </a:rPr>
              <a:t>two referees </a:t>
            </a:r>
            <a:r>
              <a:rPr lang="en-GB" sz="1800" dirty="0">
                <a:latin typeface="+mj-lt"/>
                <a:cs typeface="Calibri" panose="020F0502020204030204" pitchFamily="34" charset="0"/>
              </a:rPr>
              <a:t>for each conservatoire you apply to:</a:t>
            </a:r>
          </a:p>
          <a:p>
            <a:pPr lvl="1">
              <a:spcBef>
                <a:spcPts val="600"/>
              </a:spcBef>
              <a:buClr>
                <a:schemeClr val="accent6"/>
              </a:buClr>
            </a:pPr>
            <a:r>
              <a:rPr lang="en-GB" sz="1600" dirty="0">
                <a:latin typeface="+mj-lt"/>
                <a:cs typeface="Calibri" panose="020F0502020204030204" pitchFamily="34" charset="0"/>
              </a:rPr>
              <a:t>One to comment on your </a:t>
            </a:r>
            <a:r>
              <a:rPr lang="en-GB" sz="1600" b="1" dirty="0">
                <a:latin typeface="+mj-lt"/>
                <a:cs typeface="Calibri" panose="020F0502020204030204" pitchFamily="34" charset="0"/>
              </a:rPr>
              <a:t>academic</a:t>
            </a:r>
            <a:r>
              <a:rPr lang="en-GB" sz="1600" dirty="0">
                <a:latin typeface="+mj-lt"/>
                <a:cs typeface="Calibri" panose="020F0502020204030204" pitchFamily="34" charset="0"/>
              </a:rPr>
              <a:t> ability</a:t>
            </a:r>
          </a:p>
          <a:p>
            <a:pPr lvl="1">
              <a:spcBef>
                <a:spcPts val="600"/>
              </a:spcBef>
              <a:buClr>
                <a:schemeClr val="accent6"/>
              </a:buClr>
            </a:pPr>
            <a:r>
              <a:rPr lang="en-GB" sz="1600" dirty="0">
                <a:latin typeface="+mj-lt"/>
                <a:cs typeface="Calibri" panose="020F0502020204030204" pitchFamily="34" charset="0"/>
              </a:rPr>
              <a:t>One to comment on your </a:t>
            </a:r>
            <a:r>
              <a:rPr lang="en-GB" sz="1600" b="1" dirty="0">
                <a:latin typeface="+mj-lt"/>
                <a:cs typeface="Calibri" panose="020F0502020204030204" pitchFamily="34" charset="0"/>
              </a:rPr>
              <a:t>practical</a:t>
            </a:r>
            <a:r>
              <a:rPr lang="en-GB" sz="1600" dirty="0">
                <a:latin typeface="+mj-lt"/>
                <a:cs typeface="Calibri" panose="020F0502020204030204" pitchFamily="34" charset="0"/>
              </a:rPr>
              <a:t> ability</a:t>
            </a:r>
          </a:p>
          <a:p>
            <a:pPr>
              <a:spcBef>
                <a:spcPts val="600"/>
              </a:spcBef>
              <a:buClr>
                <a:schemeClr val="accent6"/>
              </a:buClr>
            </a:pPr>
            <a:r>
              <a:rPr lang="en-GB" sz="1800" dirty="0">
                <a:latin typeface="+mj-lt"/>
                <a:cs typeface="Calibri" panose="020F0502020204030204" pitchFamily="34" charset="0"/>
              </a:rPr>
              <a:t>Enter your referee details into the reference section of the application. </a:t>
            </a:r>
          </a:p>
          <a:p>
            <a:pPr>
              <a:spcBef>
                <a:spcPts val="600"/>
              </a:spcBef>
              <a:buClr>
                <a:schemeClr val="accent6"/>
              </a:buClr>
            </a:pPr>
            <a:r>
              <a:rPr lang="en-GB" sz="1800" dirty="0">
                <a:latin typeface="+mj-lt"/>
                <a:cs typeface="Calibri" panose="020F0502020204030204" pitchFamily="34" charset="0"/>
              </a:rPr>
              <a:t>We’ll email a request with instructions on what they need to do. </a:t>
            </a:r>
          </a:p>
          <a:p>
            <a:pPr>
              <a:spcBef>
                <a:spcPts val="600"/>
              </a:spcBef>
              <a:buClr>
                <a:schemeClr val="accent6"/>
              </a:buClr>
            </a:pPr>
            <a:r>
              <a:rPr lang="en-GB" sz="1800" dirty="0">
                <a:latin typeface="+mj-lt"/>
                <a:cs typeface="Calibri" panose="020F0502020204030204" pitchFamily="34" charset="0"/>
              </a:rPr>
              <a:t>You’ll be emailed when they provide a reference so you can submit your application. </a:t>
            </a:r>
          </a:p>
          <a:p>
            <a:pPr>
              <a:spcBef>
                <a:spcPts val="600"/>
              </a:spcBef>
              <a:buClr>
                <a:schemeClr val="accent6"/>
              </a:buClr>
            </a:pPr>
            <a:r>
              <a:rPr lang="en-GB" sz="1800" dirty="0">
                <a:latin typeface="+mj-lt"/>
                <a:cs typeface="Calibri" panose="020F0502020204030204" pitchFamily="34" charset="0"/>
              </a:rPr>
              <a:t>If you’re going to miss the application deadline, submit your application without the reference and confirm it’s outstanding by ticking the relevant option. </a:t>
            </a:r>
          </a:p>
          <a:p>
            <a:pPr>
              <a:spcBef>
                <a:spcPts val="600"/>
              </a:spcBef>
              <a:buClr>
                <a:schemeClr val="accent6"/>
              </a:buClr>
            </a:pPr>
            <a:r>
              <a:rPr lang="en-GB" sz="1800" dirty="0">
                <a:latin typeface="+mj-lt"/>
                <a:cs typeface="Calibri" panose="020F0502020204030204" pitchFamily="34" charset="0"/>
              </a:rPr>
              <a:t>You can then download the offline reference forms and send these to your references separately. </a:t>
            </a:r>
          </a:p>
        </p:txBody>
      </p:sp>
      <p:sp>
        <p:nvSpPr>
          <p:cNvPr id="4" name="Title 3">
            <a:extLst>
              <a:ext uri="{FF2B5EF4-FFF2-40B4-BE49-F238E27FC236}">
                <a16:creationId xmlns:a16="http://schemas.microsoft.com/office/drawing/2014/main" id="{93304C86-B972-432B-B125-17052BE703B9}"/>
              </a:ext>
            </a:extLst>
          </p:cNvPr>
          <p:cNvSpPr>
            <a:spLocks noGrp="1"/>
          </p:cNvSpPr>
          <p:nvPr>
            <p:ph type="title"/>
          </p:nvPr>
        </p:nvSpPr>
        <p:spPr>
          <a:xfrm>
            <a:off x="287338" y="684200"/>
            <a:ext cx="7610869" cy="821408"/>
          </a:xfrm>
        </p:spPr>
        <p:txBody>
          <a:bodyPr>
            <a:normAutofit fontScale="90000"/>
          </a:bodyPr>
          <a:lstStyle/>
          <a:p>
            <a:r>
              <a:rPr lang="en-GB" sz="4000" dirty="0"/>
              <a:t>Getting references</a:t>
            </a:r>
            <a:br>
              <a:rPr lang="en-GB" dirty="0"/>
            </a:br>
            <a:endParaRPr lang="en-GB" dirty="0"/>
          </a:p>
        </p:txBody>
      </p:sp>
    </p:spTree>
    <p:custDataLst>
      <p:tags r:id="rId1"/>
    </p:custDataLst>
    <p:extLst>
      <p:ext uri="{BB962C8B-B14F-4D97-AF65-F5344CB8AC3E}">
        <p14:creationId xmlns:p14="http://schemas.microsoft.com/office/powerpoint/2010/main" val="13587883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2C4D6-9DED-4E21-984E-12E8BE16869F}"/>
              </a:ext>
            </a:extLst>
          </p:cNvPr>
          <p:cNvSpPr txBox="1">
            <a:spLocks noGrp="1"/>
          </p:cNvSpPr>
          <p:nvPr>
            <p:ph type="title"/>
          </p:nvPr>
        </p:nvSpPr>
        <p:spPr>
          <a:xfrm>
            <a:off x="287341" y="177246"/>
            <a:ext cx="7610869" cy="1019027"/>
          </a:xfrm>
        </p:spPr>
        <p:txBody>
          <a:bodyPr/>
          <a:lstStyle/>
          <a:p>
            <a:pPr lvl="0"/>
            <a:r>
              <a:rPr lang="en-US" dirty="0"/>
              <a:t>Personal statement </a:t>
            </a:r>
            <a:endParaRPr lang="en-GB" dirty="0"/>
          </a:p>
        </p:txBody>
      </p:sp>
      <p:sp>
        <p:nvSpPr>
          <p:cNvPr id="3" name="Date Placeholder 4">
            <a:extLst>
              <a:ext uri="{FF2B5EF4-FFF2-40B4-BE49-F238E27FC236}">
                <a16:creationId xmlns:a16="http://schemas.microsoft.com/office/drawing/2014/main" id="{EBAAE8CB-EB15-4C2B-8F03-F94B686C6A73}"/>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57E18BF-C440-4369-943D-85309B66C416}"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25 July 2023</a:t>
            </a:fld>
            <a:endParaRPr lang="en-US" sz="900" b="0" i="0" u="none" strike="noStrike" kern="1200" cap="none" spc="0" baseline="0">
              <a:solidFill>
                <a:srgbClr val="1F2834"/>
              </a:solidFill>
              <a:uFillTx/>
              <a:latin typeface="Calibri"/>
            </a:endParaRPr>
          </a:p>
        </p:txBody>
      </p:sp>
      <p:sp>
        <p:nvSpPr>
          <p:cNvPr id="4" name="Footer Placeholder 5">
            <a:extLst>
              <a:ext uri="{FF2B5EF4-FFF2-40B4-BE49-F238E27FC236}">
                <a16:creationId xmlns:a16="http://schemas.microsoft.com/office/drawing/2014/main" id="{BA40FA5A-F9FA-4389-8FEC-3D5BF08FBEAC}"/>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5" name="Slide Number Placeholder 6">
            <a:extLst>
              <a:ext uri="{FF2B5EF4-FFF2-40B4-BE49-F238E27FC236}">
                <a16:creationId xmlns:a16="http://schemas.microsoft.com/office/drawing/2014/main" id="{2FB35396-1D2E-4AE1-9C77-999E8D8D7BAC}"/>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kern="0" dirty="0">
                <a:solidFill>
                  <a:srgbClr val="1F2834"/>
                </a:solidFill>
                <a:latin typeface="Calibri"/>
              </a:rPr>
              <a:t>|   </a:t>
            </a:r>
            <a:fld id="{C37586F3-408F-4BA8-9427-2F64F4598123}" type="slidenum">
              <a:rPr sz="900" kern="0" smtClean="0">
                <a:solidFill>
                  <a:srgbClr val="1F2834"/>
                </a:solidFill>
                <a:latin typeface="Calibri"/>
              </a:rPr>
              <a:t>11</a:t>
            </a:fld>
            <a:endParaRPr lang="en-US" sz="900" kern="0" dirty="0">
              <a:solidFill>
                <a:srgbClr val="1F2834"/>
              </a:solidFill>
              <a:latin typeface="Calibri"/>
            </a:endParaRPr>
          </a:p>
        </p:txBody>
      </p:sp>
      <p:grpSp>
        <p:nvGrpSpPr>
          <p:cNvPr id="6" name="TextBox 2">
            <a:extLst>
              <a:ext uri="{FF2B5EF4-FFF2-40B4-BE49-F238E27FC236}">
                <a16:creationId xmlns:a16="http://schemas.microsoft.com/office/drawing/2014/main" id="{FFA1420F-2FEF-4166-9922-6C9DE0E3E0DA}"/>
              </a:ext>
            </a:extLst>
          </p:cNvPr>
          <p:cNvGrpSpPr/>
          <p:nvPr/>
        </p:nvGrpSpPr>
        <p:grpSpPr>
          <a:xfrm>
            <a:off x="393799" y="1297141"/>
            <a:ext cx="5248117" cy="3263969"/>
            <a:chOff x="448979" y="1060658"/>
            <a:chExt cx="5248117" cy="3263969"/>
          </a:xfrm>
        </p:grpSpPr>
        <p:sp>
          <p:nvSpPr>
            <p:cNvPr id="7" name="Freeform: Shape 6">
              <a:extLst>
                <a:ext uri="{FF2B5EF4-FFF2-40B4-BE49-F238E27FC236}">
                  <a16:creationId xmlns:a16="http://schemas.microsoft.com/office/drawing/2014/main" id="{2E58D896-9ADC-42F5-AFC6-3B6D691AC83D}"/>
                </a:ext>
              </a:extLst>
            </p:cNvPr>
            <p:cNvSpPr/>
            <p:nvPr/>
          </p:nvSpPr>
          <p:spPr>
            <a:xfrm>
              <a:off x="448979" y="1060658"/>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8" name="Rectangle 7" descr="Gavel">
              <a:extLst>
                <a:ext uri="{FF2B5EF4-FFF2-40B4-BE49-F238E27FC236}">
                  <a16:creationId xmlns:a16="http://schemas.microsoft.com/office/drawing/2014/main" id="{92CB85AD-401D-4888-B305-68753C8D58AF}"/>
                </a:ext>
              </a:extLst>
            </p:cNvPr>
            <p:cNvSpPr/>
            <p:nvPr/>
          </p:nvSpPr>
          <p:spPr>
            <a:xfrm>
              <a:off x="565172" y="1147087"/>
              <a:ext cx="211262" cy="211262"/>
            </a:xfrm>
            <a:prstGeom prst="rect">
              <a:avLst/>
            </a:prstGeom>
            <a:blipFill>
              <a:blip r:embed="rId3">
                <a:alphaModFix/>
                <a:extLst>
                  <a:ext uri="{96DAC541-7B7A-43D3-8B79-37D633B846F1}">
                    <asvg:svgBlip xmlns:asvg="http://schemas.microsoft.com/office/drawing/2016/SVG/main" r:embed="rId4"/>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9" name="Freeform: Shape 8">
              <a:extLst>
                <a:ext uri="{FF2B5EF4-FFF2-40B4-BE49-F238E27FC236}">
                  <a16:creationId xmlns:a16="http://schemas.microsoft.com/office/drawing/2014/main" id="{5DEED767-CB7E-47B6-96BF-1D70864B9F67}"/>
                </a:ext>
              </a:extLst>
            </p:cNvPr>
            <p:cNvSpPr/>
            <p:nvPr/>
          </p:nvSpPr>
          <p:spPr>
            <a:xfrm>
              <a:off x="892628" y="1060658"/>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Calibri Light"/>
                  <a:ea typeface="ＭＳ Ｐゴシック"/>
                </a:rPr>
                <a:t>The only section you have full control over</a:t>
              </a:r>
              <a:endParaRPr lang="en-US" sz="1400" b="0" i="0" u="none" strike="noStrike" kern="1200" cap="none" spc="0" baseline="0">
                <a:solidFill>
                  <a:srgbClr val="1F2834"/>
                </a:solidFill>
                <a:uFillTx/>
                <a:latin typeface="Calibri Light"/>
              </a:endParaRPr>
            </a:p>
          </p:txBody>
        </p:sp>
        <p:sp>
          <p:nvSpPr>
            <p:cNvPr id="10" name="Freeform: Shape 9">
              <a:extLst>
                <a:ext uri="{FF2B5EF4-FFF2-40B4-BE49-F238E27FC236}">
                  <a16:creationId xmlns:a16="http://schemas.microsoft.com/office/drawing/2014/main" id="{25959123-DA3C-4575-A8BF-788C57ADA34D}"/>
                </a:ext>
              </a:extLst>
            </p:cNvPr>
            <p:cNvSpPr/>
            <p:nvPr/>
          </p:nvSpPr>
          <p:spPr>
            <a:xfrm>
              <a:off x="448979" y="1540800"/>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1" name="Rectangle 10" descr="Cheers">
              <a:extLst>
                <a:ext uri="{FF2B5EF4-FFF2-40B4-BE49-F238E27FC236}">
                  <a16:creationId xmlns:a16="http://schemas.microsoft.com/office/drawing/2014/main" id="{FA70F037-8C46-44CC-8567-324FA3C5BFEF}"/>
                </a:ext>
              </a:extLst>
            </p:cNvPr>
            <p:cNvSpPr/>
            <p:nvPr/>
          </p:nvSpPr>
          <p:spPr>
            <a:xfrm>
              <a:off x="565172" y="1627229"/>
              <a:ext cx="211262" cy="211262"/>
            </a:xfrm>
            <a:prstGeom prst="rect">
              <a:avLst/>
            </a:prstGeom>
            <a:blipFill>
              <a:blip r:embed="rId5">
                <a:alphaModFix/>
                <a:extLst>
                  <a:ext uri="{96DAC541-7B7A-43D3-8B79-37D633B846F1}">
                    <asvg:svgBlip xmlns:asvg="http://schemas.microsoft.com/office/drawing/2016/SVG/main" r:embed="rId6"/>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2" name="Freeform: Shape 11">
              <a:extLst>
                <a:ext uri="{FF2B5EF4-FFF2-40B4-BE49-F238E27FC236}">
                  <a16:creationId xmlns:a16="http://schemas.microsoft.com/office/drawing/2014/main" id="{82A91C8D-7503-4C45-A01C-54AAF08603B9}"/>
                </a:ext>
              </a:extLst>
            </p:cNvPr>
            <p:cNvSpPr/>
            <p:nvPr/>
          </p:nvSpPr>
          <p:spPr>
            <a:xfrm>
              <a:off x="613032" y="1534454"/>
              <a:ext cx="5084064" cy="384112"/>
            </a:xfrm>
            <a:custGeom>
              <a:avLst/>
              <a:gdLst>
                <a:gd name="f0" fmla="val 10800000"/>
                <a:gd name="f1" fmla="val 5400000"/>
                <a:gd name="f2" fmla="val 180"/>
                <a:gd name="f3" fmla="val w"/>
                <a:gd name="f4" fmla="val h"/>
                <a:gd name="f5" fmla="val 0"/>
                <a:gd name="f6" fmla="val 5084065"/>
                <a:gd name="f7" fmla="val 384114"/>
                <a:gd name="f8" fmla="+- 0 0 -90"/>
                <a:gd name="f9" fmla="*/ f3 1 5084065"/>
                <a:gd name="f10" fmla="*/ f4 1 384114"/>
                <a:gd name="f11" fmla="+- f7 0 f5"/>
                <a:gd name="f12" fmla="+- f6 0 f5"/>
                <a:gd name="f13" fmla="*/ f8 f0 1"/>
                <a:gd name="f14" fmla="*/ f12 1 5084065"/>
                <a:gd name="f15" fmla="*/ f11 1 384114"/>
                <a:gd name="f16" fmla="*/ 0 f12 1"/>
                <a:gd name="f17" fmla="*/ 0 f11 1"/>
                <a:gd name="f18" fmla="*/ 5084065 f12 1"/>
                <a:gd name="f19" fmla="*/ 384114 f11 1"/>
                <a:gd name="f20" fmla="*/ f13 1 f2"/>
                <a:gd name="f21" fmla="*/ f16 1 5084065"/>
                <a:gd name="f22" fmla="*/ f17 1 384114"/>
                <a:gd name="f23" fmla="*/ f18 1 5084065"/>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5084065"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dirty="0">
                  <a:solidFill>
                    <a:srgbClr val="1F2834"/>
                  </a:solidFill>
                  <a:uFillTx/>
                  <a:latin typeface="Calibri Light"/>
                  <a:ea typeface="ＭＳ Ｐゴシック"/>
                </a:rPr>
                <a:t>       Your chance to market yourself as an individual</a:t>
              </a:r>
              <a:endParaRPr lang="en-US" sz="1400" b="0" i="0" u="none" strike="noStrike" kern="1200" cap="none" spc="0" baseline="0" dirty="0">
                <a:solidFill>
                  <a:srgbClr val="1F2834"/>
                </a:solidFill>
                <a:uFillTx/>
                <a:latin typeface="Calibri Light"/>
              </a:endParaRPr>
            </a:p>
          </p:txBody>
        </p:sp>
        <p:sp>
          <p:nvSpPr>
            <p:cNvPr id="13" name="Freeform: Shape 12">
              <a:extLst>
                <a:ext uri="{FF2B5EF4-FFF2-40B4-BE49-F238E27FC236}">
                  <a16:creationId xmlns:a16="http://schemas.microsoft.com/office/drawing/2014/main" id="{32CD36A4-9CC2-4FA0-8666-84D4E41DC4B5}"/>
                </a:ext>
              </a:extLst>
            </p:cNvPr>
            <p:cNvSpPr/>
            <p:nvPr/>
          </p:nvSpPr>
          <p:spPr>
            <a:xfrm>
              <a:off x="448979" y="2020942"/>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4" name="Rectangle 13" descr="Joker Hat">
              <a:extLst>
                <a:ext uri="{FF2B5EF4-FFF2-40B4-BE49-F238E27FC236}">
                  <a16:creationId xmlns:a16="http://schemas.microsoft.com/office/drawing/2014/main" id="{42D528F5-1896-4636-AD76-325275297ABE}"/>
                </a:ext>
              </a:extLst>
            </p:cNvPr>
            <p:cNvSpPr/>
            <p:nvPr/>
          </p:nvSpPr>
          <p:spPr>
            <a:xfrm>
              <a:off x="565172" y="2107371"/>
              <a:ext cx="211262" cy="211262"/>
            </a:xfrm>
            <a:prstGeom prst="rect">
              <a:avLst/>
            </a:prstGeom>
            <a:blipFill>
              <a:blip r:embed="rId7">
                <a:alphaModFix/>
                <a:extLst>
                  <a:ext uri="{96DAC541-7B7A-43D3-8B79-37D633B846F1}">
                    <asvg:svgBlip xmlns:asvg="http://schemas.microsoft.com/office/drawing/2016/SVG/main" r:embed="rId8"/>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5" name="Freeform: Shape 14">
              <a:extLst>
                <a:ext uri="{FF2B5EF4-FFF2-40B4-BE49-F238E27FC236}">
                  <a16:creationId xmlns:a16="http://schemas.microsoft.com/office/drawing/2014/main" id="{E0F10F76-2D1A-41FD-A995-86D4827AD934}"/>
                </a:ext>
              </a:extLst>
            </p:cNvPr>
            <p:cNvSpPr/>
            <p:nvPr/>
          </p:nvSpPr>
          <p:spPr>
            <a:xfrm>
              <a:off x="892628" y="1982912"/>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dirty="0">
                  <a:solidFill>
                    <a:srgbClr val="1F2834"/>
                  </a:solidFill>
                  <a:uFillTx/>
                  <a:latin typeface="Calibri Light"/>
                  <a:ea typeface="ＭＳ Ｐゴシック"/>
                </a:rPr>
                <a:t>The same for all of your choices</a:t>
              </a:r>
              <a:endParaRPr lang="en-GB" sz="1400" b="0" i="0" u="none" strike="noStrike" kern="1200" cap="none" spc="0" baseline="0" dirty="0">
                <a:solidFill>
                  <a:srgbClr val="1F2834"/>
                </a:solidFill>
                <a:uFillTx/>
                <a:latin typeface="Calibri Light"/>
              </a:endParaRPr>
            </a:p>
          </p:txBody>
        </p:sp>
        <p:sp>
          <p:nvSpPr>
            <p:cNvPr id="16" name="Freeform: Shape 15">
              <a:extLst>
                <a:ext uri="{FF2B5EF4-FFF2-40B4-BE49-F238E27FC236}">
                  <a16:creationId xmlns:a16="http://schemas.microsoft.com/office/drawing/2014/main" id="{B470ECE3-A7E2-4052-867B-68E30A8BDA0B}"/>
                </a:ext>
              </a:extLst>
            </p:cNvPr>
            <p:cNvSpPr/>
            <p:nvPr/>
          </p:nvSpPr>
          <p:spPr>
            <a:xfrm>
              <a:off x="448979" y="2501085"/>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7" name="Rectangle 16" descr="Thumbs Up Sign">
              <a:extLst>
                <a:ext uri="{FF2B5EF4-FFF2-40B4-BE49-F238E27FC236}">
                  <a16:creationId xmlns:a16="http://schemas.microsoft.com/office/drawing/2014/main" id="{C83266B1-5BC2-4820-8542-E893E7F3447C}"/>
                </a:ext>
              </a:extLst>
            </p:cNvPr>
            <p:cNvSpPr/>
            <p:nvPr/>
          </p:nvSpPr>
          <p:spPr>
            <a:xfrm>
              <a:off x="565172" y="2587514"/>
              <a:ext cx="211262" cy="211262"/>
            </a:xfrm>
            <a:prstGeom prst="rect">
              <a:avLst/>
            </a:prstGeom>
            <a:blipFill>
              <a:blip r:embed="rId9">
                <a:alphaModFix/>
                <a:extLst>
                  <a:ext uri="{96DAC541-7B7A-43D3-8B79-37D633B846F1}">
                    <asvg:svgBlip xmlns:asvg="http://schemas.microsoft.com/office/drawing/2016/SVG/main" r:embed="rId10"/>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8" name="Freeform: Shape 17">
              <a:extLst>
                <a:ext uri="{FF2B5EF4-FFF2-40B4-BE49-F238E27FC236}">
                  <a16:creationId xmlns:a16="http://schemas.microsoft.com/office/drawing/2014/main" id="{5C5E297B-7EF9-4315-BA3F-EBCE3B720F11}"/>
                </a:ext>
              </a:extLst>
            </p:cNvPr>
            <p:cNvSpPr/>
            <p:nvPr/>
          </p:nvSpPr>
          <p:spPr>
            <a:xfrm>
              <a:off x="892628" y="2444044"/>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Calibri Light"/>
                  <a:ea typeface="ＭＳ Ｐゴシック"/>
                </a:rPr>
                <a:t>A maximum of 4,000 characters, or 47 lines</a:t>
              </a:r>
              <a:endParaRPr lang="en-US" sz="1400" b="0" i="0" u="none" strike="noStrike" kern="1200" cap="none" spc="0" baseline="0">
                <a:solidFill>
                  <a:srgbClr val="1F2834"/>
                </a:solidFill>
                <a:uFillTx/>
                <a:latin typeface="Calibri Light"/>
              </a:endParaRPr>
            </a:p>
          </p:txBody>
        </p:sp>
        <p:sp>
          <p:nvSpPr>
            <p:cNvPr id="19" name="Freeform: Shape 18">
              <a:extLst>
                <a:ext uri="{FF2B5EF4-FFF2-40B4-BE49-F238E27FC236}">
                  <a16:creationId xmlns:a16="http://schemas.microsoft.com/office/drawing/2014/main" id="{2DC0F1C9-C4F8-44C4-9FDB-5D3986105323}"/>
                </a:ext>
              </a:extLst>
            </p:cNvPr>
            <p:cNvSpPr/>
            <p:nvPr/>
          </p:nvSpPr>
          <p:spPr>
            <a:xfrm>
              <a:off x="448979" y="2981227"/>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0" name="Rectangle 19" descr="Group">
              <a:extLst>
                <a:ext uri="{FF2B5EF4-FFF2-40B4-BE49-F238E27FC236}">
                  <a16:creationId xmlns:a16="http://schemas.microsoft.com/office/drawing/2014/main" id="{0BA5FB44-2987-4BE8-AE6D-4085E4F54206}"/>
                </a:ext>
              </a:extLst>
            </p:cNvPr>
            <p:cNvSpPr/>
            <p:nvPr/>
          </p:nvSpPr>
          <p:spPr>
            <a:xfrm>
              <a:off x="565172" y="3067656"/>
              <a:ext cx="211262" cy="211262"/>
            </a:xfrm>
            <a:prstGeom prst="rect">
              <a:avLst/>
            </a:prstGeom>
            <a:blipFill>
              <a:blip r:embed="rId11">
                <a:alphaModFix/>
                <a:extLst>
                  <a:ext uri="{96DAC541-7B7A-43D3-8B79-37D633B846F1}">
                    <asvg:svgBlip xmlns:asvg="http://schemas.microsoft.com/office/drawing/2016/SVG/main" r:embed="rId12"/>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1" name="Freeform: Shape 20">
              <a:extLst>
                <a:ext uri="{FF2B5EF4-FFF2-40B4-BE49-F238E27FC236}">
                  <a16:creationId xmlns:a16="http://schemas.microsoft.com/office/drawing/2014/main" id="{F82824F1-BD7B-4675-9844-2DC495002C6C}"/>
                </a:ext>
              </a:extLst>
            </p:cNvPr>
            <p:cNvSpPr/>
            <p:nvPr/>
          </p:nvSpPr>
          <p:spPr>
            <a:xfrm>
              <a:off x="892628" y="2924187"/>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dirty="0">
                  <a:solidFill>
                    <a:srgbClr val="1F2834"/>
                  </a:solidFill>
                  <a:uFillTx/>
                  <a:latin typeface="Calibri Light"/>
                  <a:ea typeface="ＭＳ Ｐゴシック"/>
                </a:rPr>
                <a:t>A minimum of 1,000 characters</a:t>
              </a:r>
              <a:endParaRPr lang="en-GB" sz="1400" b="0" i="0" u="none" strike="noStrike" kern="1200" cap="none" spc="0" baseline="0" dirty="0">
                <a:solidFill>
                  <a:srgbClr val="1F2834"/>
                </a:solidFill>
                <a:uFillTx/>
                <a:latin typeface="Calibri Light"/>
              </a:endParaRPr>
            </a:p>
          </p:txBody>
        </p:sp>
        <p:sp>
          <p:nvSpPr>
            <p:cNvPr id="22" name="Freeform: Shape 21">
              <a:extLst>
                <a:ext uri="{FF2B5EF4-FFF2-40B4-BE49-F238E27FC236}">
                  <a16:creationId xmlns:a16="http://schemas.microsoft.com/office/drawing/2014/main" id="{88C72D49-ED11-48B8-996E-0D294DA5F95E}"/>
                </a:ext>
              </a:extLst>
            </p:cNvPr>
            <p:cNvSpPr/>
            <p:nvPr/>
          </p:nvSpPr>
          <p:spPr>
            <a:xfrm>
              <a:off x="448979" y="3461369"/>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4" name="Freeform: Shape 23">
              <a:extLst>
                <a:ext uri="{FF2B5EF4-FFF2-40B4-BE49-F238E27FC236}">
                  <a16:creationId xmlns:a16="http://schemas.microsoft.com/office/drawing/2014/main" id="{412C5DCA-66E6-4D3B-87C7-DBAFF760CBED}"/>
                </a:ext>
              </a:extLst>
            </p:cNvPr>
            <p:cNvSpPr/>
            <p:nvPr/>
          </p:nvSpPr>
          <p:spPr>
            <a:xfrm>
              <a:off x="859773" y="3455133"/>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dirty="0">
                  <a:solidFill>
                    <a:srgbClr val="1F2834"/>
                  </a:solidFill>
                  <a:uFillTx/>
                  <a:latin typeface="Calibri Light"/>
                  <a:ea typeface="ＭＳ Ｐゴシック"/>
                </a:rPr>
                <a:t>There isn’t a spelling or grammar check</a:t>
              </a:r>
              <a:endParaRPr lang="en-GB" sz="1400" b="0" i="0" u="none" strike="noStrike" kern="1200" cap="none" spc="0" baseline="0" dirty="0">
                <a:solidFill>
                  <a:srgbClr val="1F2834"/>
                </a:solidFill>
                <a:uFillTx/>
                <a:latin typeface="Calibri Light"/>
              </a:endParaRPr>
            </a:p>
          </p:txBody>
        </p:sp>
        <p:sp>
          <p:nvSpPr>
            <p:cNvPr id="25" name="Freeform: Shape 24">
              <a:extLst>
                <a:ext uri="{FF2B5EF4-FFF2-40B4-BE49-F238E27FC236}">
                  <a16:creationId xmlns:a16="http://schemas.microsoft.com/office/drawing/2014/main" id="{AD340325-CD36-440B-94FF-FE0A26B804DD}"/>
                </a:ext>
              </a:extLst>
            </p:cNvPr>
            <p:cNvSpPr/>
            <p:nvPr/>
          </p:nvSpPr>
          <p:spPr>
            <a:xfrm>
              <a:off x="448979" y="3914180"/>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6" name="Rectangle 25" descr="Irritant">
              <a:extLst>
                <a:ext uri="{FF2B5EF4-FFF2-40B4-BE49-F238E27FC236}">
                  <a16:creationId xmlns:a16="http://schemas.microsoft.com/office/drawing/2014/main" id="{360C0F13-7F43-4B5E-A589-D005D56F2527}"/>
                </a:ext>
              </a:extLst>
            </p:cNvPr>
            <p:cNvSpPr/>
            <p:nvPr/>
          </p:nvSpPr>
          <p:spPr>
            <a:xfrm>
              <a:off x="565172" y="4027941"/>
              <a:ext cx="211262" cy="211262"/>
            </a:xfrm>
            <a:prstGeom prst="rect">
              <a:avLst/>
            </a:prstGeom>
            <a:blipFill>
              <a:blip r:embed="rId13">
                <a:alphaModFix/>
                <a:extLst>
                  <a:ext uri="{96DAC541-7B7A-43D3-8B79-37D633B846F1}">
                    <asvg:svgBlip xmlns:asvg="http://schemas.microsoft.com/office/drawing/2016/SVG/main" r:embed="rId14"/>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7" name="Freeform: Shape 26">
              <a:extLst>
                <a:ext uri="{FF2B5EF4-FFF2-40B4-BE49-F238E27FC236}">
                  <a16:creationId xmlns:a16="http://schemas.microsoft.com/office/drawing/2014/main" id="{32E220CF-E88A-40A8-80FB-231A5845F6C7}"/>
                </a:ext>
              </a:extLst>
            </p:cNvPr>
            <p:cNvSpPr/>
            <p:nvPr/>
          </p:nvSpPr>
          <p:spPr>
            <a:xfrm>
              <a:off x="892628" y="3940515"/>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dirty="0">
                  <a:solidFill>
                    <a:srgbClr val="1F2834"/>
                  </a:solidFill>
                  <a:uFillTx/>
                  <a:latin typeface="Calibri Light"/>
                </a:rPr>
                <a:t>No formatting allowed</a:t>
              </a:r>
            </a:p>
          </p:txBody>
        </p:sp>
      </p:grpSp>
      <p:sp>
        <p:nvSpPr>
          <p:cNvPr id="29" name="Rectangle 6">
            <a:extLst>
              <a:ext uri="{FF2B5EF4-FFF2-40B4-BE49-F238E27FC236}">
                <a16:creationId xmlns:a16="http://schemas.microsoft.com/office/drawing/2014/main" id="{40A0F4C8-43FE-43CE-8658-B6ACA09DA180}"/>
              </a:ext>
            </a:extLst>
          </p:cNvPr>
          <p:cNvSpPr>
            <a:spLocks noChangeArrowheads="1"/>
          </p:cNvSpPr>
          <p:nvPr/>
        </p:nvSpPr>
        <p:spPr bwMode="auto">
          <a:xfrm>
            <a:off x="5813290" y="1792804"/>
            <a:ext cx="3043368" cy="1077218"/>
          </a:xfrm>
          <a:prstGeom prst="rect">
            <a:avLst/>
          </a:prstGeom>
          <a:ln>
            <a:headEnd/>
            <a:tailEnd/>
          </a:ln>
        </p:spPr>
        <p:style>
          <a:lnRef idx="2">
            <a:schemeClr val="accent4"/>
          </a:lnRef>
          <a:fillRef idx="1">
            <a:schemeClr val="lt1"/>
          </a:fillRef>
          <a:effectRef idx="0">
            <a:schemeClr val="accent4"/>
          </a:effectRef>
          <a:fontRef idx="minor">
            <a:schemeClr val="dk1"/>
          </a:fontRef>
        </p:style>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GB" altLang="en-US" sz="1600" dirty="0">
                <a:latin typeface="+mj-lt"/>
                <a:ea typeface="+mn-ea"/>
              </a:rPr>
              <a:t>UCAS’ similarity detection service: </a:t>
            </a:r>
          </a:p>
          <a:p>
            <a:pPr algn="ctr" eaLnBrk="1" hangingPunct="1"/>
            <a:r>
              <a:rPr lang="en-US" altLang="en-US" sz="1600" dirty="0">
                <a:latin typeface="+mj-lt"/>
                <a:ea typeface="+mn-ea"/>
              </a:rPr>
              <a:t>every personal statement is run through software to check for plagiarism</a:t>
            </a:r>
            <a:r>
              <a:rPr lang="en-US" altLang="en-US" sz="1600" dirty="0">
                <a:solidFill>
                  <a:srgbClr val="595959"/>
                </a:solidFill>
                <a:latin typeface="+mj-lt"/>
              </a:rPr>
              <a:t>. </a:t>
            </a:r>
          </a:p>
        </p:txBody>
      </p:sp>
      <p:pic>
        <p:nvPicPr>
          <p:cNvPr id="30" name="Graphic 29" descr="Close with solid fill">
            <a:extLst>
              <a:ext uri="{FF2B5EF4-FFF2-40B4-BE49-F238E27FC236}">
                <a16:creationId xmlns:a16="http://schemas.microsoft.com/office/drawing/2014/main" id="{DFD9D23E-6B61-45C7-B11C-6A9F0200BE9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75020" y="3722877"/>
            <a:ext cx="272453" cy="272453"/>
          </a:xfrm>
          <a:prstGeom prst="rect">
            <a:avLst/>
          </a:prstGeom>
        </p:spPr>
      </p:pic>
      <p:sp>
        <p:nvSpPr>
          <p:cNvPr id="31" name="Rectangle 6">
            <a:extLst>
              <a:ext uri="{FF2B5EF4-FFF2-40B4-BE49-F238E27FC236}">
                <a16:creationId xmlns:a16="http://schemas.microsoft.com/office/drawing/2014/main" id="{382EF84B-F4C5-492F-8D0F-3F5E4D9063B6}"/>
              </a:ext>
            </a:extLst>
          </p:cNvPr>
          <p:cNvSpPr>
            <a:spLocks noChangeArrowheads="1"/>
          </p:cNvSpPr>
          <p:nvPr/>
        </p:nvSpPr>
        <p:spPr bwMode="auto">
          <a:xfrm>
            <a:off x="5813290" y="3141070"/>
            <a:ext cx="3043368" cy="584775"/>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GB" altLang="en-US" sz="1600" dirty="0">
                <a:latin typeface="+mj-lt"/>
                <a:ea typeface="+mn-ea"/>
              </a:rPr>
              <a:t>For more guidance visit: </a:t>
            </a:r>
            <a:r>
              <a:rPr lang="en-GB" altLang="en-US" sz="1600" dirty="0">
                <a:latin typeface="+mj-lt"/>
                <a:ea typeface="+mn-ea"/>
                <a:hlinkClick r:id="rId17"/>
              </a:rPr>
              <a:t>ucas.com/conservatoires </a:t>
            </a:r>
            <a:endParaRPr lang="en-US" altLang="en-US" sz="1600" dirty="0">
              <a:solidFill>
                <a:srgbClr val="595959"/>
              </a:solidFill>
              <a:latin typeface="+mj-lt"/>
            </a:endParaRPr>
          </a:p>
        </p:txBody>
      </p: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6103B65A-8E5B-4B53-AEEB-554BC30DA09F}"/>
              </a:ext>
            </a:extLst>
          </p:cNvPr>
          <p:cNvSpPr txBox="1">
            <a:spLocks noGrp="1"/>
          </p:cNvSpPr>
          <p:nvPr>
            <p:ph type="title"/>
          </p:nvPr>
        </p:nvSpPr>
        <p:spPr>
          <a:xfrm>
            <a:off x="287338" y="0"/>
            <a:ext cx="3832176" cy="987425"/>
          </a:xfrm>
        </p:spPr>
        <p:txBody>
          <a:bodyPr>
            <a:normAutofit/>
          </a:bodyPr>
          <a:lstStyle/>
          <a:p>
            <a:pPr lvl="0"/>
            <a:r>
              <a:rPr lang="en-GB" sz="3600" dirty="0"/>
              <a:t>What to write about</a:t>
            </a:r>
          </a:p>
        </p:txBody>
      </p:sp>
      <p:pic>
        <p:nvPicPr>
          <p:cNvPr id="12" name="Picture Placeholder 11" descr="A person typing on a keyboard&#10;&#10;Description automatically generated with medium confidence">
            <a:extLst>
              <a:ext uri="{FF2B5EF4-FFF2-40B4-BE49-F238E27FC236}">
                <a16:creationId xmlns:a16="http://schemas.microsoft.com/office/drawing/2014/main" id="{EC69B009-357B-452C-B4A2-5DCAC195964E}"/>
              </a:ext>
            </a:extLst>
          </p:cNvPr>
          <p:cNvPicPr>
            <a:picLocks noGrp="1" noChangeAspect="1"/>
          </p:cNvPicPr>
          <p:nvPr>
            <p:ph type="pic" idx="1"/>
          </p:nvPr>
        </p:nvPicPr>
        <p:blipFill rotWithShape="1">
          <a:blip r:embed="rId3"/>
          <a:srcRect l="8679" r="8679"/>
          <a:stretch/>
        </p:blipFill>
        <p:spPr/>
      </p:pic>
      <p:sp>
        <p:nvSpPr>
          <p:cNvPr id="4" name="Text Placeholder 8">
            <a:extLst>
              <a:ext uri="{FF2B5EF4-FFF2-40B4-BE49-F238E27FC236}">
                <a16:creationId xmlns:a16="http://schemas.microsoft.com/office/drawing/2014/main" id="{8817B06E-6639-45F6-A784-693176C0934A}"/>
              </a:ext>
            </a:extLst>
          </p:cNvPr>
          <p:cNvSpPr txBox="1">
            <a:spLocks noGrp="1"/>
          </p:cNvSpPr>
          <p:nvPr>
            <p:ph type="body" sz="half" idx="2"/>
          </p:nvPr>
        </p:nvSpPr>
        <p:spPr>
          <a:xfrm>
            <a:off x="287338" y="1021231"/>
            <a:ext cx="4087593" cy="2858691"/>
          </a:xfrm>
        </p:spPr>
        <p:txBody>
          <a:bodyPr>
            <a:noAutofit/>
          </a:bodyPr>
          <a:lstStyle/>
          <a:p>
            <a:pPr marL="285750" lvl="0" indent="-285750" defTabSz="914400">
              <a:lnSpc>
                <a:spcPct val="120000"/>
              </a:lnSpc>
              <a:spcBef>
                <a:spcPts val="300"/>
              </a:spcBef>
              <a:buClr>
                <a:schemeClr val="accent5"/>
              </a:buClr>
              <a:buFont typeface="Wingdings" panose="05000000000000000000" pitchFamily="2" charset="2"/>
              <a:buChar char="§"/>
            </a:pPr>
            <a:r>
              <a:rPr lang="en-GB" b="1" dirty="0"/>
              <a:t>Why you’re applying </a:t>
            </a:r>
            <a:r>
              <a:rPr lang="en-GB" dirty="0"/>
              <a:t>– your ambitions and what interests you about the subject, conservatoires and higher education.</a:t>
            </a:r>
          </a:p>
          <a:p>
            <a:pPr marL="285750" lvl="0" indent="-285750" defTabSz="914400">
              <a:lnSpc>
                <a:spcPct val="120000"/>
              </a:lnSpc>
              <a:spcBef>
                <a:spcPts val="300"/>
              </a:spcBef>
              <a:buClr>
                <a:schemeClr val="accent5"/>
              </a:buClr>
              <a:buFont typeface="Wingdings" panose="05000000000000000000" pitchFamily="2" charset="2"/>
              <a:buChar char="§"/>
            </a:pPr>
            <a:r>
              <a:rPr lang="en-GB" b="1" dirty="0"/>
              <a:t>Your reasons for your choices </a:t>
            </a:r>
            <a:r>
              <a:rPr lang="en-GB" dirty="0"/>
              <a:t>– remember each conservatoire will be able to see the other conservatoires courses you've applied to.</a:t>
            </a:r>
          </a:p>
          <a:p>
            <a:pPr marL="285750" lvl="0" indent="-285750" defTabSz="914400">
              <a:lnSpc>
                <a:spcPct val="120000"/>
              </a:lnSpc>
              <a:spcBef>
                <a:spcPts val="300"/>
              </a:spcBef>
              <a:buClr>
                <a:schemeClr val="accent5"/>
              </a:buClr>
              <a:buFont typeface="Wingdings" panose="05000000000000000000" pitchFamily="2" charset="2"/>
              <a:buChar char="§"/>
            </a:pPr>
            <a:r>
              <a:rPr lang="en-GB" b="1" dirty="0"/>
              <a:t>What interests you about your chosen study area </a:t>
            </a:r>
            <a:r>
              <a:rPr lang="en-GB" dirty="0"/>
              <a:t>– whether that’s playing an instrument, acting, singing, conducting, stage design or another specialist area.</a:t>
            </a:r>
          </a:p>
          <a:p>
            <a:pPr marL="285750" lvl="0" indent="-285750" defTabSz="914400">
              <a:lnSpc>
                <a:spcPct val="120000"/>
              </a:lnSpc>
              <a:spcBef>
                <a:spcPts val="300"/>
              </a:spcBef>
              <a:buClr>
                <a:schemeClr val="accent5"/>
              </a:buClr>
              <a:buFont typeface="Wingdings" panose="05000000000000000000" pitchFamily="2" charset="2"/>
              <a:buChar char="§"/>
            </a:pPr>
            <a:r>
              <a:rPr lang="en-GB" b="1" dirty="0"/>
              <a:t>Your experience within your chosen specialist area </a:t>
            </a:r>
            <a:r>
              <a:rPr lang="en-GB" dirty="0"/>
              <a:t>–  and any other activity related to the course(s) for which you’ve applied.</a:t>
            </a:r>
          </a:p>
          <a:p>
            <a:pPr marL="285750" lvl="0" indent="-285750" defTabSz="914400">
              <a:lnSpc>
                <a:spcPct val="120000"/>
              </a:lnSpc>
              <a:spcBef>
                <a:spcPts val="300"/>
              </a:spcBef>
              <a:buClr>
                <a:schemeClr val="accent5"/>
              </a:buClr>
              <a:buFont typeface="Wingdings" panose="05000000000000000000" pitchFamily="2" charset="2"/>
              <a:buChar char="§"/>
            </a:pPr>
            <a:r>
              <a:rPr lang="en-GB" b="1" dirty="0"/>
              <a:t>What makes you suitable </a:t>
            </a:r>
            <a:r>
              <a:rPr lang="en-GB" dirty="0"/>
              <a:t>– membership of national or international orchestras, choirs or chamber groups (such as NYO, EUYO or National Youth Theatre). Any other relevant skills and achievements gained from education, work or other activities.</a:t>
            </a:r>
          </a:p>
        </p:txBody>
      </p:sp>
      <p:sp>
        <p:nvSpPr>
          <p:cNvPr id="5" name="Date Placeholder 3">
            <a:extLst>
              <a:ext uri="{FF2B5EF4-FFF2-40B4-BE49-F238E27FC236}">
                <a16:creationId xmlns:a16="http://schemas.microsoft.com/office/drawing/2014/main" id="{EBE406C0-5D89-4010-8EF9-800E0C509D74}"/>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7576D6A-EF0A-4D0E-8766-DC99521EE4B8}"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25 July 2023</a:t>
            </a:fld>
            <a:endParaRPr lang="en-US" sz="900" b="0" i="0" u="none" strike="noStrike" kern="1200" cap="none" spc="0" baseline="0">
              <a:solidFill>
                <a:srgbClr val="1F2834"/>
              </a:solidFill>
              <a:uFillTx/>
              <a:latin typeface="Calibri"/>
            </a:endParaRPr>
          </a:p>
        </p:txBody>
      </p:sp>
      <p:sp>
        <p:nvSpPr>
          <p:cNvPr id="6" name="Footer Placeholder 4">
            <a:extLst>
              <a:ext uri="{FF2B5EF4-FFF2-40B4-BE49-F238E27FC236}">
                <a16:creationId xmlns:a16="http://schemas.microsoft.com/office/drawing/2014/main" id="{F3F2A583-11F6-4519-839B-07308EA2F571}"/>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7" name="Slide Number Placeholder 5">
            <a:extLst>
              <a:ext uri="{FF2B5EF4-FFF2-40B4-BE49-F238E27FC236}">
                <a16:creationId xmlns:a16="http://schemas.microsoft.com/office/drawing/2014/main" id="{7168E85E-7133-485C-9F42-64BA6CC7B66A}"/>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   </a:t>
            </a:r>
            <a:fld id="{950889AF-0C30-4C72-BDE7-B763CCCE3840}" type="slidenum">
              <a:rPr sz="900" kern="0" smtClean="0">
                <a:solidFill>
                  <a:srgbClr val="1F2834"/>
                </a:solidFill>
                <a:latin typeface="Calibri"/>
              </a:rPr>
              <a:t>12</a:t>
            </a:fld>
            <a:endParaRPr lang="en-US" sz="900" kern="0" dirty="0">
              <a:solidFill>
                <a:srgbClr val="1F2834"/>
              </a:solidFill>
              <a:latin typeface="Calibri"/>
            </a:endParaRPr>
          </a:p>
        </p:txBody>
      </p:sp>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750EE-1F1D-43BA-B195-34B448D89709}"/>
              </a:ext>
            </a:extLst>
          </p:cNvPr>
          <p:cNvSpPr>
            <a:spLocks noGrp="1"/>
          </p:cNvSpPr>
          <p:nvPr>
            <p:ph type="title"/>
          </p:nvPr>
        </p:nvSpPr>
        <p:spPr>
          <a:xfrm>
            <a:off x="287335" y="155072"/>
            <a:ext cx="3832176" cy="987425"/>
          </a:xfrm>
        </p:spPr>
        <p:txBody>
          <a:bodyPr/>
          <a:lstStyle/>
          <a:p>
            <a:r>
              <a:rPr lang="en-GB" dirty="0"/>
              <a:t>Conservatoire </a:t>
            </a:r>
            <a:br>
              <a:rPr lang="en-GB" dirty="0"/>
            </a:br>
            <a:r>
              <a:rPr lang="en-GB" dirty="0"/>
              <a:t>assessments</a:t>
            </a:r>
          </a:p>
        </p:txBody>
      </p:sp>
      <p:sp>
        <p:nvSpPr>
          <p:cNvPr id="3" name="Picture Placeholder 2">
            <a:extLst>
              <a:ext uri="{FF2B5EF4-FFF2-40B4-BE49-F238E27FC236}">
                <a16:creationId xmlns:a16="http://schemas.microsoft.com/office/drawing/2014/main" id="{5EAE2D78-72DB-4AE1-83E9-55769FFFC570}"/>
              </a:ext>
            </a:extLst>
          </p:cNvPr>
          <p:cNvSpPr>
            <a:spLocks noGrp="1"/>
          </p:cNvSpPr>
          <p:nvPr>
            <p:ph type="pic" idx="1"/>
          </p:nvPr>
        </p:nvSpPr>
        <p:spPr/>
        <p:txBody>
          <a:bodyPr/>
          <a:lstStyle/>
          <a:p>
            <a:endParaRPr lang="en-GB"/>
          </a:p>
        </p:txBody>
      </p:sp>
      <p:sp>
        <p:nvSpPr>
          <p:cNvPr id="4" name="Text Placeholder 3">
            <a:extLst>
              <a:ext uri="{FF2B5EF4-FFF2-40B4-BE49-F238E27FC236}">
                <a16:creationId xmlns:a16="http://schemas.microsoft.com/office/drawing/2014/main" id="{97A6B2AA-026A-41B9-84BB-B06FF9FFA168}"/>
              </a:ext>
            </a:extLst>
          </p:cNvPr>
          <p:cNvSpPr>
            <a:spLocks noGrp="1"/>
          </p:cNvSpPr>
          <p:nvPr>
            <p:ph type="body" sz="half" idx="2"/>
          </p:nvPr>
        </p:nvSpPr>
        <p:spPr>
          <a:xfrm>
            <a:off x="297369" y="1321090"/>
            <a:ext cx="4015059" cy="3595856"/>
          </a:xfrm>
        </p:spPr>
        <p:txBody>
          <a:bodyPr/>
          <a:lstStyle/>
          <a:p>
            <a:pPr>
              <a:lnSpc>
                <a:spcPct val="100000"/>
              </a:lnSpc>
              <a:spcBef>
                <a:spcPts val="600"/>
              </a:spcBef>
            </a:pPr>
            <a:r>
              <a:rPr lang="en-GB" b="0" i="0" dirty="0">
                <a:solidFill>
                  <a:srgbClr val="333333"/>
                </a:solidFill>
                <a:effectLst/>
                <a:latin typeface="+mj-lt"/>
              </a:rPr>
              <a:t>This could be an audition, interview, portfolio, or a recording.</a:t>
            </a:r>
            <a:r>
              <a:rPr lang="en-GB" i="0" dirty="0">
                <a:solidFill>
                  <a:srgbClr val="333333"/>
                </a:solidFill>
                <a:effectLst/>
                <a:latin typeface="+mj-lt"/>
              </a:rPr>
              <a:t> </a:t>
            </a:r>
          </a:p>
          <a:p>
            <a:pPr>
              <a:lnSpc>
                <a:spcPct val="100000"/>
              </a:lnSpc>
              <a:spcBef>
                <a:spcPts val="600"/>
              </a:spcBef>
            </a:pPr>
            <a:r>
              <a:rPr lang="en-GB" dirty="0">
                <a:latin typeface="+mj-lt"/>
              </a:rPr>
              <a:t>You may have more than one audition/interview, depending on the conservatoire's audition policy, and the study type and course you choose:</a:t>
            </a:r>
          </a:p>
          <a:p>
            <a:pPr marL="171450" indent="-171450">
              <a:lnSpc>
                <a:spcPct val="100000"/>
              </a:lnSpc>
              <a:spcBef>
                <a:spcPts val="600"/>
              </a:spcBef>
              <a:buFont typeface="Wingdings" panose="05000000000000000000" pitchFamily="2" charset="2"/>
              <a:buChar char="§"/>
            </a:pPr>
            <a:r>
              <a:rPr lang="en-GB" b="1" dirty="0">
                <a:solidFill>
                  <a:schemeClr val="accent1"/>
                </a:solidFill>
                <a:latin typeface="+mj-lt"/>
              </a:rPr>
              <a:t>Main specialism </a:t>
            </a:r>
            <a:r>
              <a:rPr lang="en-GB" dirty="0">
                <a:latin typeface="+mj-lt"/>
              </a:rPr>
              <a:t>– one audition will be needed.</a:t>
            </a:r>
          </a:p>
          <a:p>
            <a:pPr marL="171450" indent="-171450">
              <a:lnSpc>
                <a:spcPct val="100000"/>
              </a:lnSpc>
              <a:spcBef>
                <a:spcPts val="600"/>
              </a:spcBef>
              <a:buFont typeface="Wingdings" panose="05000000000000000000" pitchFamily="2" charset="2"/>
              <a:buChar char="§"/>
            </a:pPr>
            <a:r>
              <a:rPr lang="en-GB" b="1" dirty="0">
                <a:solidFill>
                  <a:schemeClr val="accent1"/>
                </a:solidFill>
                <a:latin typeface="+mj-lt"/>
              </a:rPr>
              <a:t>Joint main specialism </a:t>
            </a:r>
            <a:r>
              <a:rPr lang="en-GB" dirty="0">
                <a:latin typeface="+mj-lt"/>
              </a:rPr>
              <a:t>– two auditions, one for each specialism, will be needed.</a:t>
            </a:r>
          </a:p>
          <a:p>
            <a:pPr marL="171450" indent="-171450">
              <a:lnSpc>
                <a:spcPct val="100000"/>
              </a:lnSpc>
              <a:spcBef>
                <a:spcPts val="600"/>
              </a:spcBef>
              <a:buFont typeface="Wingdings" panose="05000000000000000000" pitchFamily="2" charset="2"/>
              <a:buChar char="§"/>
            </a:pPr>
            <a:r>
              <a:rPr lang="en-GB" b="1" dirty="0">
                <a:solidFill>
                  <a:schemeClr val="accent1"/>
                </a:solidFill>
                <a:latin typeface="+mj-lt"/>
              </a:rPr>
              <a:t>Secondary specialism </a:t>
            </a:r>
            <a:r>
              <a:rPr lang="en-GB" dirty="0">
                <a:latin typeface="+mj-lt"/>
              </a:rPr>
              <a:t>– some conservatoires will audition on your main specialism only, whereas others will audition on both your main and secondary specialism.</a:t>
            </a:r>
          </a:p>
          <a:p>
            <a:pPr marL="171450" indent="-171450">
              <a:lnSpc>
                <a:spcPct val="100000"/>
              </a:lnSpc>
              <a:spcBef>
                <a:spcPts val="600"/>
              </a:spcBef>
              <a:buFont typeface="Wingdings" panose="05000000000000000000" pitchFamily="2" charset="2"/>
              <a:buChar char="§"/>
            </a:pPr>
            <a:r>
              <a:rPr lang="en-GB" b="1" dirty="0">
                <a:solidFill>
                  <a:schemeClr val="accent1"/>
                </a:solidFill>
                <a:latin typeface="+mj-lt"/>
              </a:rPr>
              <a:t>Alternative main specialism </a:t>
            </a:r>
            <a:r>
              <a:rPr lang="en-GB" dirty="0">
                <a:latin typeface="+mj-lt"/>
              </a:rPr>
              <a:t>– two auditions, one for each specialism, will be needed.</a:t>
            </a:r>
            <a:endParaRPr lang="en-GB" dirty="0">
              <a:solidFill>
                <a:srgbClr val="333333"/>
              </a:solidFill>
              <a:latin typeface="+mj-lt"/>
            </a:endParaRPr>
          </a:p>
          <a:p>
            <a:pPr>
              <a:lnSpc>
                <a:spcPct val="100000"/>
              </a:lnSpc>
              <a:spcBef>
                <a:spcPts val="600"/>
              </a:spcBef>
            </a:pPr>
            <a:r>
              <a:rPr lang="en-GB" dirty="0">
                <a:solidFill>
                  <a:srgbClr val="333333"/>
                </a:solidFill>
                <a:latin typeface="+mj-lt"/>
              </a:rPr>
              <a:t>After an assessment the conservatoire will update your application with their decision. </a:t>
            </a:r>
            <a:endParaRPr lang="en-GB" dirty="0">
              <a:solidFill>
                <a:srgbClr val="333333"/>
              </a:solidFill>
            </a:endParaRPr>
          </a:p>
          <a:p>
            <a:pPr>
              <a:spcBef>
                <a:spcPts val="600"/>
              </a:spcBef>
            </a:pPr>
            <a:r>
              <a:rPr lang="en-GB" i="0" dirty="0">
                <a:solidFill>
                  <a:srgbClr val="333333"/>
                </a:solidFill>
                <a:effectLst/>
                <a:latin typeface="+mj-lt"/>
              </a:rPr>
              <a:t>UCAS will usually collect assessment fees with our application fee.</a:t>
            </a:r>
            <a:endParaRPr lang="en-GB" dirty="0">
              <a:latin typeface="+mj-lt"/>
            </a:endParaRPr>
          </a:p>
          <a:p>
            <a:endParaRPr lang="en-GB" dirty="0"/>
          </a:p>
        </p:txBody>
      </p:sp>
      <p:sp>
        <p:nvSpPr>
          <p:cNvPr id="5" name="Date Placeholder 4">
            <a:extLst>
              <a:ext uri="{FF2B5EF4-FFF2-40B4-BE49-F238E27FC236}">
                <a16:creationId xmlns:a16="http://schemas.microsoft.com/office/drawing/2014/main" id="{3AB60759-DAB6-401A-8308-5470F4819E6F}"/>
              </a:ext>
            </a:extLst>
          </p:cNvPr>
          <p:cNvSpPr>
            <a:spLocks noGrp="1"/>
          </p:cNvSpPr>
          <p:nvPr>
            <p:ph type="dt" sz="half" idx="10"/>
          </p:nvPr>
        </p:nvSpPr>
        <p:spPr/>
        <p:txBody>
          <a:bodyPr/>
          <a:lstStyle/>
          <a:p>
            <a:fld id="{3A6D6FAE-D43A-044F-91A1-990520CC9738}" type="datetime4">
              <a:rPr lang="en-GB" smtClean="0"/>
              <a:t>25 July 2023</a:t>
            </a:fld>
            <a:endParaRPr lang="en-US"/>
          </a:p>
        </p:txBody>
      </p:sp>
      <p:sp>
        <p:nvSpPr>
          <p:cNvPr id="6" name="Footer Placeholder 5">
            <a:extLst>
              <a:ext uri="{FF2B5EF4-FFF2-40B4-BE49-F238E27FC236}">
                <a16:creationId xmlns:a16="http://schemas.microsoft.com/office/drawing/2014/main" id="{1954994F-BF97-4976-ABEA-2AE25474B1D4}"/>
              </a:ext>
            </a:extLst>
          </p:cNvPr>
          <p:cNvSpPr>
            <a:spLocks noGrp="1"/>
          </p:cNvSpPr>
          <p:nvPr>
            <p:ph type="ftr" sz="quarter" idx="3"/>
          </p:nvPr>
        </p:nvSpPr>
        <p:spPr/>
        <p:txBody>
          <a:bodyPr/>
          <a:lstStyle/>
          <a:p>
            <a:r>
              <a:rPr lang="en-US" dirty="0"/>
              <a:t>Security marking: </a:t>
            </a:r>
            <a:r>
              <a:rPr lang="en-US" b="1" dirty="0"/>
              <a:t>PUBLIC</a:t>
            </a:r>
          </a:p>
        </p:txBody>
      </p:sp>
      <p:sp>
        <p:nvSpPr>
          <p:cNvPr id="7" name="Slide Number Placeholder 6">
            <a:extLst>
              <a:ext uri="{FF2B5EF4-FFF2-40B4-BE49-F238E27FC236}">
                <a16:creationId xmlns:a16="http://schemas.microsoft.com/office/drawing/2014/main" id="{B22AC061-F07D-4AEB-BB29-689934D14FFD}"/>
              </a:ext>
            </a:extLst>
          </p:cNvPr>
          <p:cNvSpPr>
            <a:spLocks noGrp="1"/>
          </p:cNvSpPr>
          <p:nvPr>
            <p:ph type="sldNum" sz="quarter" idx="4"/>
          </p:nvPr>
        </p:nvSpPr>
        <p:spPr/>
        <p:txBody>
          <a:bodyPr/>
          <a:lstStyle/>
          <a:p>
            <a:r>
              <a:rPr lang="en-US"/>
              <a:t>|   </a:t>
            </a:r>
            <a:fld id="{D7A593A7-184A-6D43-8A36-702213271FF9}" type="slidenum">
              <a:rPr lang="en-US" smtClean="0"/>
              <a:pPr/>
              <a:t>13</a:t>
            </a:fld>
            <a:endParaRPr lang="en-US"/>
          </a:p>
        </p:txBody>
      </p:sp>
      <p:pic>
        <p:nvPicPr>
          <p:cNvPr id="8" name="Picture Placeholder 9" descr="Seats with people at the movies">
            <a:extLst>
              <a:ext uri="{FF2B5EF4-FFF2-40B4-BE49-F238E27FC236}">
                <a16:creationId xmlns:a16="http://schemas.microsoft.com/office/drawing/2014/main" id="{7E5B11FA-244F-4EE5-B745-8275D42131A6}"/>
              </a:ext>
            </a:extLst>
          </p:cNvPr>
          <p:cNvPicPr>
            <a:picLocks noChangeAspect="1"/>
          </p:cNvPicPr>
          <p:nvPr/>
        </p:nvPicPr>
        <p:blipFill rotWithShape="1">
          <a:blip r:embed="rId2">
            <a:extLst>
              <a:ext uri="{28A0092B-C50C-407E-A947-70E740481C1C}">
                <a14:useLocalDpi xmlns:a14="http://schemas.microsoft.com/office/drawing/2010/main" val="0"/>
              </a:ext>
            </a:extLst>
          </a:blip>
          <a:srcRect l="8966" r="8966"/>
          <a:stretch/>
        </p:blipFill>
        <p:spPr>
          <a:xfrm>
            <a:off x="4983973" y="1321323"/>
            <a:ext cx="3765515" cy="3058933"/>
          </a:xfrm>
          <a:prstGeom prst="rect">
            <a:avLst/>
          </a:prstGeom>
          <a:ln>
            <a:noFill/>
          </a:ln>
        </p:spPr>
      </p:pic>
    </p:spTree>
    <p:extLst>
      <p:ext uri="{BB962C8B-B14F-4D97-AF65-F5344CB8AC3E}">
        <p14:creationId xmlns:p14="http://schemas.microsoft.com/office/powerpoint/2010/main" val="29563562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A95BD6C-E2BF-43A4-98CD-3A2AAF9AEC59}"/>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A88810A-AA62-40BC-96AD-58393C637008}"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25 July 2023</a:t>
            </a:fld>
            <a:endParaRPr lang="en-US" sz="900" b="0" i="0" u="none" strike="noStrike" kern="1200" cap="none" spc="0" baseline="0" dirty="0">
              <a:solidFill>
                <a:srgbClr val="FFFFFF"/>
              </a:solidFill>
              <a:uFillTx/>
              <a:latin typeface="Calibri"/>
            </a:endParaRPr>
          </a:p>
        </p:txBody>
      </p:sp>
      <p:sp>
        <p:nvSpPr>
          <p:cNvPr id="3" name="Slide Number Placeholder 5">
            <a:extLst>
              <a:ext uri="{FF2B5EF4-FFF2-40B4-BE49-F238E27FC236}">
                <a16:creationId xmlns:a16="http://schemas.microsoft.com/office/drawing/2014/main" id="{7534AA59-6076-4224-ADAE-09F92E9053A1}"/>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chemeClr val="bg1"/>
                </a:solidFill>
                <a:uFillTx/>
                <a:latin typeface="Calibri"/>
              </a:rPr>
              <a:t>|   </a:t>
            </a:r>
            <a:fld id="{C884E0B3-1093-4C09-9D80-966417F41A13}" type="slidenum">
              <a:rPr sz="900" kern="0" smtClean="0">
                <a:solidFill>
                  <a:schemeClr val="bg1"/>
                </a:solidFill>
                <a:latin typeface="Calibri"/>
              </a:rPr>
              <a:t>14</a:t>
            </a:fld>
            <a:endParaRPr lang="en-US" sz="900" kern="0">
              <a:solidFill>
                <a:schemeClr val="bg1"/>
              </a:solidFill>
              <a:latin typeface="Calibri"/>
            </a:endParaRPr>
          </a:p>
        </p:txBody>
      </p:sp>
      <p:sp>
        <p:nvSpPr>
          <p:cNvPr id="4" name="Footer Placeholder 4">
            <a:extLst>
              <a:ext uri="{FF2B5EF4-FFF2-40B4-BE49-F238E27FC236}">
                <a16:creationId xmlns:a16="http://schemas.microsoft.com/office/drawing/2014/main" id="{AC691E33-FA43-4AEC-9584-8888F495621B}"/>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Security marking: </a:t>
            </a:r>
            <a:r>
              <a:rPr lang="en-US" sz="900" b="1" i="0" u="none" strike="noStrike" kern="1200" cap="none" spc="0" baseline="0" dirty="0">
                <a:solidFill>
                  <a:srgbClr val="FFFFFF"/>
                </a:solidFill>
                <a:uFillTx/>
                <a:latin typeface="Calibri"/>
              </a:rPr>
              <a:t>PUBLIC</a:t>
            </a:r>
          </a:p>
        </p:txBody>
      </p:sp>
      <p:sp>
        <p:nvSpPr>
          <p:cNvPr id="6" name="Content Placeholder 2">
            <a:extLst>
              <a:ext uri="{FF2B5EF4-FFF2-40B4-BE49-F238E27FC236}">
                <a16:creationId xmlns:a16="http://schemas.microsoft.com/office/drawing/2014/main" id="{09B278CE-43C4-4C35-A015-5A94559DB015}"/>
              </a:ext>
            </a:extLst>
          </p:cNvPr>
          <p:cNvSpPr txBox="1">
            <a:spLocks noGrp="1"/>
          </p:cNvSpPr>
          <p:nvPr>
            <p:ph type="body" sz="quarter" idx="12"/>
          </p:nvPr>
        </p:nvSpPr>
        <p:spPr>
          <a:xfrm>
            <a:off x="4933232" y="1303337"/>
            <a:ext cx="4010025" cy="3625850"/>
          </a:xfrm>
        </p:spPr>
        <p:txBody>
          <a:bodyPr>
            <a:noAutofit/>
          </a:bodyPr>
          <a:lstStyle/>
          <a:p>
            <a:pPr lvl="0">
              <a:spcBef>
                <a:spcPts val="600"/>
              </a:spcBef>
              <a:spcAft>
                <a:spcPts val="600"/>
              </a:spcAft>
              <a:buNone/>
            </a:pPr>
            <a:r>
              <a:rPr lang="en-US" sz="1400" dirty="0">
                <a:latin typeface="Roboto Light" panose="02000000000000000000" pitchFamily="2" charset="0"/>
              </a:rPr>
              <a:t>Follow your application 24/7:</a:t>
            </a:r>
          </a:p>
          <a:p>
            <a:pPr lvl="0">
              <a:spcBef>
                <a:spcPts val="300"/>
              </a:spcBef>
              <a:spcAft>
                <a:spcPts val="300"/>
              </a:spcAft>
              <a:buClr>
                <a:srgbClr val="FBC652"/>
              </a:buClr>
              <a:buFont typeface="Arial" panose="020B0604020202020204" pitchFamily="34" charset="0"/>
              <a:buChar char="•"/>
            </a:pPr>
            <a:r>
              <a:rPr lang="en-GB" sz="1400" dirty="0">
                <a:latin typeface="Roboto Light" panose="02000000000000000000" pitchFamily="2" charset="0"/>
              </a:rPr>
              <a:t>see your choices </a:t>
            </a:r>
          </a:p>
          <a:p>
            <a:pPr lvl="0">
              <a:spcBef>
                <a:spcPts val="300"/>
              </a:spcBef>
              <a:spcAft>
                <a:spcPts val="300"/>
              </a:spcAft>
              <a:buClr>
                <a:srgbClr val="FBC652"/>
              </a:buClr>
              <a:buFont typeface="Arial" panose="020B0604020202020204" pitchFamily="34" charset="0"/>
              <a:buChar char="•"/>
            </a:pPr>
            <a:r>
              <a:rPr lang="en-GB" sz="1400" dirty="0">
                <a:latin typeface="Roboto Light" panose="02000000000000000000" pitchFamily="2" charset="0"/>
              </a:rPr>
              <a:t>keep personal information up to date</a:t>
            </a:r>
          </a:p>
          <a:p>
            <a:pPr lvl="0">
              <a:spcBef>
                <a:spcPts val="300"/>
              </a:spcBef>
              <a:spcAft>
                <a:spcPts val="300"/>
              </a:spcAft>
              <a:buClr>
                <a:srgbClr val="FBC652"/>
              </a:buClr>
              <a:buFont typeface="Arial" panose="020B0604020202020204" pitchFamily="34" charset="0"/>
              <a:buChar char="•"/>
            </a:pPr>
            <a:r>
              <a:rPr lang="en-GB" sz="1400" dirty="0">
                <a:latin typeface="Roboto Light" panose="02000000000000000000" pitchFamily="2" charset="0"/>
              </a:rPr>
              <a:t>view and reply to your offers</a:t>
            </a:r>
          </a:p>
          <a:p>
            <a:pPr lvl="0">
              <a:spcBef>
                <a:spcPts val="300"/>
              </a:spcBef>
              <a:spcAft>
                <a:spcPts val="300"/>
              </a:spcAft>
              <a:buClr>
                <a:srgbClr val="836CD8"/>
              </a:buClr>
              <a:buFont typeface="Arial" pitchFamily="34"/>
              <a:buChar char="•"/>
            </a:pPr>
            <a:endParaRPr lang="en-GB" sz="1400" dirty="0">
              <a:latin typeface="Roboto Light" panose="02000000000000000000" pitchFamily="2" charset="0"/>
            </a:endParaRPr>
          </a:p>
          <a:p>
            <a:pPr marL="92075" lvl="0" indent="-92075">
              <a:spcBef>
                <a:spcPts val="300"/>
              </a:spcBef>
              <a:spcAft>
                <a:spcPts val="300"/>
              </a:spcAft>
              <a:buNone/>
            </a:pPr>
            <a:r>
              <a:rPr lang="en-GB" sz="1400" dirty="0">
                <a:latin typeface="Roboto Light" panose="02000000000000000000" pitchFamily="2" charset="0"/>
              </a:rPr>
              <a:t>You’ll receive one of three decisions from your choices:</a:t>
            </a:r>
          </a:p>
          <a:p>
            <a:pPr>
              <a:spcBef>
                <a:spcPts val="300"/>
              </a:spcBef>
              <a:spcAft>
                <a:spcPts val="300"/>
              </a:spcAft>
              <a:buClr>
                <a:srgbClr val="FBC652"/>
              </a:buClr>
              <a:buFont typeface="Arial" panose="020B0604020202020204" pitchFamily="34" charset="0"/>
              <a:buChar char="•"/>
            </a:pPr>
            <a:r>
              <a:rPr lang="en-GB" sz="1400" dirty="0">
                <a:latin typeface="Roboto Light" panose="02000000000000000000" pitchFamily="2" charset="0"/>
              </a:rPr>
              <a:t>unconditional offer</a:t>
            </a:r>
          </a:p>
          <a:p>
            <a:pPr>
              <a:spcBef>
                <a:spcPts val="300"/>
              </a:spcBef>
              <a:spcAft>
                <a:spcPts val="300"/>
              </a:spcAft>
              <a:buClr>
                <a:srgbClr val="FBC652"/>
              </a:buClr>
              <a:buFont typeface="Arial" panose="020B0604020202020204" pitchFamily="34" charset="0"/>
              <a:buChar char="•"/>
            </a:pPr>
            <a:r>
              <a:rPr lang="en-GB" sz="1400" dirty="0">
                <a:latin typeface="Roboto Light" panose="02000000000000000000" pitchFamily="2" charset="0"/>
              </a:rPr>
              <a:t>conditional offer</a:t>
            </a:r>
          </a:p>
          <a:p>
            <a:pPr>
              <a:spcBef>
                <a:spcPts val="300"/>
              </a:spcBef>
              <a:spcAft>
                <a:spcPts val="300"/>
              </a:spcAft>
              <a:buClr>
                <a:srgbClr val="FBC652"/>
              </a:buClr>
              <a:buFont typeface="Arial" panose="020B0604020202020204" pitchFamily="34" charset="0"/>
              <a:buChar char="•"/>
            </a:pPr>
            <a:r>
              <a:rPr lang="en-GB" sz="1400" dirty="0">
                <a:latin typeface="Roboto Light" panose="02000000000000000000" pitchFamily="2" charset="0"/>
              </a:rPr>
              <a:t>unsuccessful</a:t>
            </a:r>
          </a:p>
        </p:txBody>
      </p:sp>
      <p:sp>
        <p:nvSpPr>
          <p:cNvPr id="5" name="Title 1">
            <a:extLst>
              <a:ext uri="{FF2B5EF4-FFF2-40B4-BE49-F238E27FC236}">
                <a16:creationId xmlns:a16="http://schemas.microsoft.com/office/drawing/2014/main" id="{3B73D5C7-013B-432E-A05B-C99B8031AF62}"/>
              </a:ext>
            </a:extLst>
          </p:cNvPr>
          <p:cNvSpPr txBox="1">
            <a:spLocks noGrp="1"/>
          </p:cNvSpPr>
          <p:nvPr>
            <p:ph type="title" idx="4294967295"/>
          </p:nvPr>
        </p:nvSpPr>
        <p:spPr>
          <a:xfrm>
            <a:off x="78424" y="92817"/>
            <a:ext cx="8228013" cy="1069975"/>
          </a:xfrm>
          <a:prstGeom prst="rect">
            <a:avLst/>
          </a:prstGeom>
          <a:noFill/>
          <a:ln>
            <a:noFill/>
          </a:ln>
        </p:spPr>
        <p:txBody>
          <a:bodyPr vert="horz" wrap="square" lIns="91440" tIns="45720" rIns="91440" bIns="45720" anchor="b" anchorCtr="0" compatLnSpc="1">
            <a:normAutofit/>
          </a:bodyPr>
          <a:lstStyle/>
          <a:p>
            <a:pPr lvl="0"/>
            <a:r>
              <a:rPr lang="en-GB" dirty="0">
                <a:latin typeface="Roboto "/>
              </a:rPr>
              <a:t>Tracking</a:t>
            </a:r>
            <a:r>
              <a:rPr lang="en-GB" dirty="0">
                <a:solidFill>
                  <a:schemeClr val="bg1"/>
                </a:solidFill>
                <a:latin typeface="Roboto "/>
              </a:rPr>
              <a:t> </a:t>
            </a:r>
            <a:r>
              <a:rPr lang="en-GB" dirty="0">
                <a:latin typeface="Roboto "/>
              </a:rPr>
              <a:t>your application</a:t>
            </a:r>
          </a:p>
        </p:txBody>
      </p:sp>
      <p:pic>
        <p:nvPicPr>
          <p:cNvPr id="9" name="Picture 8">
            <a:extLst>
              <a:ext uri="{FF2B5EF4-FFF2-40B4-BE49-F238E27FC236}">
                <a16:creationId xmlns:a16="http://schemas.microsoft.com/office/drawing/2014/main" id="{6C71A70E-B2CF-20CD-F485-7E3B0DDD9FBB}"/>
              </a:ext>
            </a:extLst>
          </p:cNvPr>
          <p:cNvPicPr/>
          <p:nvPr/>
        </p:nvPicPr>
        <p:blipFill rotWithShape="1">
          <a:blip r:embed="rId3"/>
          <a:srcRect l="3339" r="12056"/>
          <a:stretch/>
        </p:blipFill>
        <p:spPr>
          <a:xfrm>
            <a:off x="268762" y="1497870"/>
            <a:ext cx="3422938" cy="886438"/>
          </a:xfrm>
          <a:prstGeom prst="rect">
            <a:avLst/>
          </a:prstGeom>
        </p:spPr>
      </p:pic>
      <p:pic>
        <p:nvPicPr>
          <p:cNvPr id="10" name="Picture 9">
            <a:extLst>
              <a:ext uri="{FF2B5EF4-FFF2-40B4-BE49-F238E27FC236}">
                <a16:creationId xmlns:a16="http://schemas.microsoft.com/office/drawing/2014/main" id="{B185E216-62C3-D40F-ED32-F5AE5468AC7D}"/>
              </a:ext>
            </a:extLst>
          </p:cNvPr>
          <p:cNvPicPr/>
          <p:nvPr/>
        </p:nvPicPr>
        <p:blipFill rotWithShape="1">
          <a:blip r:embed="rId4"/>
          <a:srcRect l="2023" t="13159" r="30904" b="17463"/>
          <a:stretch/>
        </p:blipFill>
        <p:spPr>
          <a:xfrm>
            <a:off x="191981" y="3520790"/>
            <a:ext cx="4643299" cy="698055"/>
          </a:xfrm>
          <a:prstGeom prst="rect">
            <a:avLst/>
          </a:prstGeom>
        </p:spPr>
      </p:pic>
      <p:pic>
        <p:nvPicPr>
          <p:cNvPr id="11" name="Picture 10">
            <a:extLst>
              <a:ext uri="{FF2B5EF4-FFF2-40B4-BE49-F238E27FC236}">
                <a16:creationId xmlns:a16="http://schemas.microsoft.com/office/drawing/2014/main" id="{32286030-E441-98B0-F2A0-B8E9AE7F097D}"/>
              </a:ext>
            </a:extLst>
          </p:cNvPr>
          <p:cNvPicPr/>
          <p:nvPr/>
        </p:nvPicPr>
        <p:blipFill rotWithShape="1">
          <a:blip r:embed="rId5"/>
          <a:srcRect l="1723" t="12556" r="10728" b="12016"/>
          <a:stretch/>
        </p:blipFill>
        <p:spPr>
          <a:xfrm>
            <a:off x="248670" y="2571750"/>
            <a:ext cx="4566518" cy="761598"/>
          </a:xfrm>
          <a:prstGeom prst="rect">
            <a:avLst/>
          </a:prstGeom>
        </p:spPr>
      </p:pic>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459B9-519B-471D-AB08-10D85319EF8B}"/>
              </a:ext>
            </a:extLst>
          </p:cNvPr>
          <p:cNvSpPr>
            <a:spLocks noGrp="1"/>
          </p:cNvSpPr>
          <p:nvPr>
            <p:ph type="title"/>
          </p:nvPr>
        </p:nvSpPr>
        <p:spPr>
          <a:xfrm>
            <a:off x="287338" y="128787"/>
            <a:ext cx="7610869" cy="1019027"/>
          </a:xfrm>
        </p:spPr>
        <p:txBody>
          <a:bodyPr/>
          <a:lstStyle/>
          <a:p>
            <a:r>
              <a:rPr lang="en-GB" dirty="0"/>
              <a:t>Decisions conservatoires can make</a:t>
            </a:r>
          </a:p>
        </p:txBody>
      </p:sp>
      <p:sp>
        <p:nvSpPr>
          <p:cNvPr id="3" name="Content Placeholder 2">
            <a:extLst>
              <a:ext uri="{FF2B5EF4-FFF2-40B4-BE49-F238E27FC236}">
                <a16:creationId xmlns:a16="http://schemas.microsoft.com/office/drawing/2014/main" id="{44C5A3FF-EE43-4F91-955D-079833F237E8}"/>
              </a:ext>
            </a:extLst>
          </p:cNvPr>
          <p:cNvSpPr>
            <a:spLocks noGrp="1"/>
          </p:cNvSpPr>
          <p:nvPr>
            <p:ph sz="half" idx="1"/>
          </p:nvPr>
        </p:nvSpPr>
        <p:spPr>
          <a:xfrm>
            <a:off x="287338" y="1381879"/>
            <a:ext cx="3886200" cy="3365024"/>
          </a:xfrm>
        </p:spPr>
        <p:txBody>
          <a:bodyPr/>
          <a:lstStyle/>
          <a:p>
            <a:r>
              <a:rPr lang="en-GB" sz="1600" b="1" i="0" dirty="0">
                <a:solidFill>
                  <a:srgbClr val="333333"/>
                </a:solidFill>
                <a:effectLst/>
                <a:latin typeface="+mj-lt"/>
              </a:rPr>
              <a:t>Audition pending (AP) </a:t>
            </a:r>
            <a:r>
              <a:rPr lang="en-GB" sz="1600" b="0" i="0" dirty="0">
                <a:solidFill>
                  <a:srgbClr val="333333"/>
                </a:solidFill>
                <a:effectLst/>
                <a:latin typeface="+mj-lt"/>
              </a:rPr>
              <a:t>– an invitation to audition, including the date, time and payment.</a:t>
            </a:r>
            <a:endParaRPr lang="en-GB" sz="1600" b="1" i="0" dirty="0">
              <a:solidFill>
                <a:srgbClr val="333333"/>
              </a:solidFill>
              <a:effectLst/>
              <a:latin typeface="+mj-lt"/>
            </a:endParaRPr>
          </a:p>
          <a:p>
            <a:r>
              <a:rPr lang="en-GB" sz="1600" b="1" i="0" dirty="0">
                <a:solidFill>
                  <a:srgbClr val="333333"/>
                </a:solidFill>
                <a:effectLst/>
                <a:latin typeface="+mj-lt"/>
              </a:rPr>
              <a:t>Guaranteed unconditional (GU) </a:t>
            </a:r>
            <a:r>
              <a:rPr lang="en-GB" sz="1600" b="0" i="0" dirty="0">
                <a:solidFill>
                  <a:srgbClr val="333333"/>
                </a:solidFill>
                <a:effectLst/>
                <a:latin typeface="+mj-lt"/>
              </a:rPr>
              <a:t>– a binding offer that confirms you’ve met the entry requirements.</a:t>
            </a:r>
          </a:p>
          <a:p>
            <a:r>
              <a:rPr lang="en-GB" sz="1600" b="1" i="0" dirty="0">
                <a:solidFill>
                  <a:srgbClr val="333333"/>
                </a:solidFill>
                <a:effectLst/>
                <a:latin typeface="+mj-lt"/>
              </a:rPr>
              <a:t>Guaranteed conditional (GC) </a:t>
            </a:r>
            <a:r>
              <a:rPr lang="en-GB" sz="1600" b="0" i="0" dirty="0">
                <a:solidFill>
                  <a:srgbClr val="333333"/>
                </a:solidFill>
                <a:effectLst/>
                <a:latin typeface="+mj-lt"/>
              </a:rPr>
              <a:t>– an offer that’s guaranteed if you meet certain conditions – usually exam results.</a:t>
            </a:r>
          </a:p>
          <a:p>
            <a:r>
              <a:rPr lang="en-GB" sz="1600" b="1" i="0" dirty="0">
                <a:solidFill>
                  <a:srgbClr val="333333"/>
                </a:solidFill>
                <a:effectLst/>
                <a:latin typeface="+mj-lt"/>
              </a:rPr>
              <a:t>Unsuccessful (REJ)</a:t>
            </a:r>
            <a:r>
              <a:rPr lang="en-GB" sz="1600" b="0" i="0" dirty="0">
                <a:solidFill>
                  <a:srgbClr val="333333"/>
                </a:solidFill>
                <a:effectLst/>
                <a:latin typeface="+mj-lt"/>
              </a:rPr>
              <a:t> – you haven’t been offered a place.</a:t>
            </a:r>
          </a:p>
          <a:p>
            <a:endParaRPr lang="en-GB" sz="1600" dirty="0"/>
          </a:p>
        </p:txBody>
      </p:sp>
      <p:sp>
        <p:nvSpPr>
          <p:cNvPr id="4" name="Content Placeholder 3">
            <a:extLst>
              <a:ext uri="{FF2B5EF4-FFF2-40B4-BE49-F238E27FC236}">
                <a16:creationId xmlns:a16="http://schemas.microsoft.com/office/drawing/2014/main" id="{A87AA164-CCCA-487A-B668-2A436185A42F}"/>
              </a:ext>
            </a:extLst>
          </p:cNvPr>
          <p:cNvSpPr>
            <a:spLocks noGrp="1"/>
          </p:cNvSpPr>
          <p:nvPr>
            <p:ph sz="half" idx="2"/>
          </p:nvPr>
        </p:nvSpPr>
        <p:spPr>
          <a:xfrm>
            <a:off x="4572000" y="1381879"/>
            <a:ext cx="4193628" cy="3159839"/>
          </a:xfrm>
        </p:spPr>
        <p:txBody>
          <a:bodyPr/>
          <a:lstStyle/>
          <a:p>
            <a:r>
              <a:rPr lang="en-GB" sz="1600" b="1" i="0" dirty="0">
                <a:solidFill>
                  <a:srgbClr val="333333"/>
                </a:solidFill>
                <a:effectLst/>
                <a:latin typeface="+mj-lt"/>
              </a:rPr>
              <a:t>Reserve unconditional (VU) </a:t>
            </a:r>
            <a:r>
              <a:rPr lang="en-GB" sz="1600" b="0" i="0" dirty="0">
                <a:solidFill>
                  <a:srgbClr val="333333"/>
                </a:solidFill>
                <a:effectLst/>
                <a:latin typeface="+mj-lt"/>
              </a:rPr>
              <a:t>–  you'll be in a pool of reserve  applicants, if a suitable place becomes available on the course they may make you a guaranteed offer. </a:t>
            </a:r>
          </a:p>
          <a:p>
            <a:r>
              <a:rPr lang="en-GB" sz="1600" b="1" i="0" dirty="0">
                <a:solidFill>
                  <a:srgbClr val="333333"/>
                </a:solidFill>
                <a:effectLst/>
                <a:latin typeface="+mj-lt"/>
              </a:rPr>
              <a:t>Reserve conditional (VC)</a:t>
            </a:r>
            <a:r>
              <a:rPr lang="en-GB" sz="1600" b="0" i="0" dirty="0">
                <a:solidFill>
                  <a:srgbClr val="333333"/>
                </a:solidFill>
                <a:effectLst/>
                <a:latin typeface="+mj-lt"/>
              </a:rPr>
              <a:t> –  you'll be in a pool of reserve  applicants, if a suitable place becomes available on the course they may make you a guaranteed offer subject to you meeting certain conditions.</a:t>
            </a:r>
          </a:p>
          <a:p>
            <a:r>
              <a:rPr lang="en-GB" sz="1600" b="1" i="0" dirty="0">
                <a:solidFill>
                  <a:srgbClr val="333333"/>
                </a:solidFill>
                <a:effectLst/>
                <a:latin typeface="+mj-lt"/>
              </a:rPr>
              <a:t>Withdrawal (W) </a:t>
            </a:r>
            <a:r>
              <a:rPr lang="en-GB" sz="1600" b="0" i="0" dirty="0">
                <a:solidFill>
                  <a:srgbClr val="333333"/>
                </a:solidFill>
                <a:effectLst/>
                <a:latin typeface="+mj-lt"/>
              </a:rPr>
              <a:t>– this is recorded on your application if you withdraw from a particular conservatoire.</a:t>
            </a:r>
          </a:p>
        </p:txBody>
      </p:sp>
      <p:sp>
        <p:nvSpPr>
          <p:cNvPr id="5" name="Date Placeholder 4">
            <a:extLst>
              <a:ext uri="{FF2B5EF4-FFF2-40B4-BE49-F238E27FC236}">
                <a16:creationId xmlns:a16="http://schemas.microsoft.com/office/drawing/2014/main" id="{D6604E69-7FF8-4A8E-B813-589957C7BE92}"/>
              </a:ext>
            </a:extLst>
          </p:cNvPr>
          <p:cNvSpPr>
            <a:spLocks noGrp="1"/>
          </p:cNvSpPr>
          <p:nvPr>
            <p:ph type="dt" sz="half" idx="10"/>
          </p:nvPr>
        </p:nvSpPr>
        <p:spPr/>
        <p:txBody>
          <a:bodyPr/>
          <a:lstStyle/>
          <a:p>
            <a:fld id="{E13ED7F5-D386-9F4E-93F6-FF04FAB3DF3D}" type="datetime4">
              <a:rPr lang="en-GB" smtClean="0"/>
              <a:t>25 July 2023</a:t>
            </a:fld>
            <a:endParaRPr lang="en-US"/>
          </a:p>
        </p:txBody>
      </p:sp>
      <p:sp>
        <p:nvSpPr>
          <p:cNvPr id="6" name="Slide Number Placeholder 5">
            <a:extLst>
              <a:ext uri="{FF2B5EF4-FFF2-40B4-BE49-F238E27FC236}">
                <a16:creationId xmlns:a16="http://schemas.microsoft.com/office/drawing/2014/main" id="{6D9F3F5E-E9E4-4F8A-AB6E-8884A874A1C1}"/>
              </a:ext>
            </a:extLst>
          </p:cNvPr>
          <p:cNvSpPr>
            <a:spLocks noGrp="1"/>
          </p:cNvSpPr>
          <p:nvPr>
            <p:ph type="sldNum" sz="quarter" idx="4"/>
          </p:nvPr>
        </p:nvSpPr>
        <p:spPr/>
        <p:txBody>
          <a:bodyPr/>
          <a:lstStyle/>
          <a:p>
            <a:r>
              <a:rPr lang="en-US"/>
              <a:t>|   </a:t>
            </a:r>
            <a:fld id="{D7A593A7-184A-6D43-8A36-702213271FF9}" type="slidenum">
              <a:rPr lang="en-US" smtClean="0"/>
              <a:pPr/>
              <a:t>15</a:t>
            </a:fld>
            <a:endParaRPr lang="en-US"/>
          </a:p>
        </p:txBody>
      </p:sp>
      <p:sp>
        <p:nvSpPr>
          <p:cNvPr id="7" name="Footer Placeholder 6">
            <a:extLst>
              <a:ext uri="{FF2B5EF4-FFF2-40B4-BE49-F238E27FC236}">
                <a16:creationId xmlns:a16="http://schemas.microsoft.com/office/drawing/2014/main" id="{7F43E64E-B78D-4342-ADE2-8E1D7B151544}"/>
              </a:ext>
            </a:extLst>
          </p:cNvPr>
          <p:cNvSpPr>
            <a:spLocks noGrp="1"/>
          </p:cNvSpPr>
          <p:nvPr>
            <p:ph type="ftr" sz="quarter" idx="3"/>
          </p:nvPr>
        </p:nvSpPr>
        <p:spPr/>
        <p:txBody>
          <a:bodyPr/>
          <a:lstStyle/>
          <a:p>
            <a:r>
              <a:rPr lang="en-US" dirty="0"/>
              <a:t>Security marking: </a:t>
            </a:r>
            <a:r>
              <a:rPr lang="en-US" b="1" dirty="0"/>
              <a:t>PUBLIC</a:t>
            </a:r>
          </a:p>
        </p:txBody>
      </p:sp>
    </p:spTree>
    <p:extLst>
      <p:ext uri="{BB962C8B-B14F-4D97-AF65-F5344CB8AC3E}">
        <p14:creationId xmlns:p14="http://schemas.microsoft.com/office/powerpoint/2010/main" val="24210151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E30EC351-1C46-45DE-84FA-23B91470E0B0}"/>
              </a:ext>
            </a:extLst>
          </p:cNvPr>
          <p:cNvSpPr txBox="1">
            <a:spLocks noGrp="1"/>
          </p:cNvSpPr>
          <p:nvPr>
            <p:ph type="title"/>
          </p:nvPr>
        </p:nvSpPr>
        <p:spPr>
          <a:xfrm>
            <a:off x="287341" y="2275"/>
            <a:ext cx="3832177" cy="987423"/>
          </a:xfrm>
        </p:spPr>
        <p:txBody>
          <a:bodyPr>
            <a:normAutofit/>
          </a:bodyPr>
          <a:lstStyle/>
          <a:p>
            <a:pPr lvl="0"/>
            <a:r>
              <a:rPr lang="en-GB" sz="3600" dirty="0"/>
              <a:t>Replies to offers</a:t>
            </a:r>
          </a:p>
        </p:txBody>
      </p:sp>
      <p:sp>
        <p:nvSpPr>
          <p:cNvPr id="4" name="Text Placeholder 6">
            <a:extLst>
              <a:ext uri="{FF2B5EF4-FFF2-40B4-BE49-F238E27FC236}">
                <a16:creationId xmlns:a16="http://schemas.microsoft.com/office/drawing/2014/main" id="{B50B6240-D912-4130-B2AB-EB3234EA2187}"/>
              </a:ext>
            </a:extLst>
          </p:cNvPr>
          <p:cNvSpPr txBox="1">
            <a:spLocks noGrp="1"/>
          </p:cNvSpPr>
          <p:nvPr>
            <p:ph type="body" idx="2"/>
          </p:nvPr>
        </p:nvSpPr>
        <p:spPr>
          <a:xfrm>
            <a:off x="287341" y="1101557"/>
            <a:ext cx="4025090" cy="3702215"/>
          </a:xfrm>
        </p:spPr>
        <p:txBody>
          <a:bodyPr>
            <a:normAutofit fontScale="55000" lnSpcReduction="20000"/>
          </a:bodyPr>
          <a:lstStyle/>
          <a:p>
            <a:pPr>
              <a:lnSpc>
                <a:spcPct val="120000"/>
              </a:lnSpc>
              <a:spcBef>
                <a:spcPts val="0"/>
              </a:spcBef>
            </a:pPr>
            <a:r>
              <a:rPr lang="en-GB" sz="1800" dirty="0">
                <a:solidFill>
                  <a:srgbClr val="333333"/>
                </a:solidFill>
                <a:effectLst/>
                <a:latin typeface="+mj-lt"/>
                <a:ea typeface="Times New Roman" panose="02020603050405020304" pitchFamily="18" charset="0"/>
              </a:rPr>
              <a:t>You may only be able to accept one offer as a first choice, or you may be able to accept two offers and state your first and second choices. This depends on the type of offers you have.</a:t>
            </a:r>
          </a:p>
          <a:p>
            <a:pPr>
              <a:lnSpc>
                <a:spcPct val="120000"/>
              </a:lnSpc>
              <a:spcBef>
                <a:spcPts val="0"/>
              </a:spcBef>
            </a:pPr>
            <a:endParaRPr lang="en-GB" sz="1800" dirty="0">
              <a:effectLst/>
              <a:latin typeface="+mj-lt"/>
              <a:ea typeface="Times New Roman" panose="02020603050405020304" pitchFamily="18" charset="0"/>
            </a:endParaRPr>
          </a:p>
          <a:p>
            <a:pPr marL="342900" lvl="0" indent="-342900">
              <a:lnSpc>
                <a:spcPct val="120000"/>
              </a:lnSpc>
              <a:spcBef>
                <a:spcPts val="0"/>
              </a:spcBef>
              <a:buSzPts val="1000"/>
              <a:buFont typeface="Symbol" panose="05050102010706020507" pitchFamily="18" charset="2"/>
              <a:buChar char=""/>
              <a:tabLst>
                <a:tab pos="457200" algn="l"/>
              </a:tabLst>
            </a:pPr>
            <a:r>
              <a:rPr lang="en-GB" sz="1800" b="1" dirty="0">
                <a:solidFill>
                  <a:srgbClr val="333333"/>
                </a:solidFill>
                <a:effectLst/>
                <a:latin typeface="+mj-lt"/>
                <a:ea typeface="Calibri" panose="020F0502020204030204" pitchFamily="34" charset="0"/>
                <a:cs typeface="Times New Roman" panose="02020603050405020304" pitchFamily="18" charset="0"/>
              </a:rPr>
              <a:t>If you accept a guaranteed unconditional </a:t>
            </a:r>
            <a:r>
              <a:rPr lang="en-GB" sz="1800" dirty="0">
                <a:solidFill>
                  <a:srgbClr val="333333"/>
                </a:solidFill>
                <a:effectLst/>
                <a:latin typeface="+mj-lt"/>
                <a:ea typeface="Calibri" panose="020F0502020204030204" pitchFamily="34" charset="0"/>
                <a:cs typeface="Times New Roman" panose="02020603050405020304" pitchFamily="18" charset="0"/>
              </a:rPr>
              <a:t>(</a:t>
            </a:r>
            <a:r>
              <a:rPr lang="en-GB" sz="1800" b="1" dirty="0">
                <a:solidFill>
                  <a:srgbClr val="333333"/>
                </a:solidFill>
                <a:effectLst/>
                <a:latin typeface="+mj-lt"/>
                <a:ea typeface="Calibri" panose="020F0502020204030204" pitchFamily="34" charset="0"/>
                <a:cs typeface="Times New Roman" panose="02020603050405020304" pitchFamily="18" charset="0"/>
              </a:rPr>
              <a:t>GU</a:t>
            </a:r>
            <a:r>
              <a:rPr lang="en-GB" sz="1800" dirty="0">
                <a:solidFill>
                  <a:srgbClr val="333333"/>
                </a:solidFill>
                <a:effectLst/>
                <a:latin typeface="+mj-lt"/>
                <a:ea typeface="Calibri" panose="020F0502020204030204" pitchFamily="34" charset="0"/>
                <a:cs typeface="Times New Roman" panose="02020603050405020304" pitchFamily="18" charset="0"/>
              </a:rPr>
              <a:t>)</a:t>
            </a:r>
            <a:r>
              <a:rPr lang="en-GB" sz="1800" b="1" dirty="0">
                <a:solidFill>
                  <a:srgbClr val="333333"/>
                </a:solidFill>
                <a:effectLst/>
                <a:latin typeface="+mj-lt"/>
                <a:ea typeface="Calibri" panose="020F0502020204030204" pitchFamily="34" charset="0"/>
                <a:cs typeface="Times New Roman" panose="02020603050405020304" pitchFamily="18" charset="0"/>
              </a:rPr>
              <a:t> offer</a:t>
            </a:r>
            <a:r>
              <a:rPr lang="en-GB" sz="1800" dirty="0">
                <a:solidFill>
                  <a:srgbClr val="333333"/>
                </a:solidFill>
                <a:effectLst/>
                <a:latin typeface="+mj-lt"/>
                <a:ea typeface="Calibri" panose="020F0502020204030204" pitchFamily="34" charset="0"/>
                <a:cs typeface="Times New Roman" panose="02020603050405020304" pitchFamily="18" charset="0"/>
              </a:rPr>
              <a:t>, you cannot accept any other offer as a second choice, and must decline (D) all other offers.</a:t>
            </a:r>
          </a:p>
          <a:p>
            <a:pPr marL="342900" lvl="0" indent="-342900">
              <a:lnSpc>
                <a:spcPct val="120000"/>
              </a:lnSpc>
              <a:spcBef>
                <a:spcPts val="0"/>
              </a:spcBef>
              <a:buSzPts val="1000"/>
              <a:buFont typeface="Symbol" panose="05050102010706020507" pitchFamily="18" charset="2"/>
              <a:buChar char=""/>
              <a:tabLst>
                <a:tab pos="457200" algn="l"/>
              </a:tabLst>
            </a:pPr>
            <a:r>
              <a:rPr lang="en-GB" sz="1800" b="1" dirty="0">
                <a:solidFill>
                  <a:srgbClr val="333333"/>
                </a:solidFill>
                <a:effectLst/>
                <a:latin typeface="+mj-lt"/>
                <a:ea typeface="Calibri" panose="020F0502020204030204" pitchFamily="34" charset="0"/>
                <a:cs typeface="Times New Roman" panose="02020603050405020304" pitchFamily="18" charset="0"/>
              </a:rPr>
              <a:t>If you accept a GU offer as your second choice and your first choice </a:t>
            </a:r>
            <a:r>
              <a:rPr lang="en-GB" sz="1800" dirty="0">
                <a:solidFill>
                  <a:srgbClr val="333333"/>
                </a:solidFill>
                <a:effectLst/>
                <a:latin typeface="+mj-lt"/>
                <a:ea typeface="Calibri" panose="020F0502020204030204" pitchFamily="34" charset="0"/>
                <a:cs typeface="Times New Roman" panose="02020603050405020304" pitchFamily="18" charset="0"/>
              </a:rPr>
              <a:t>(</a:t>
            </a:r>
            <a:r>
              <a:rPr lang="en-GB" sz="1800" b="1" dirty="0">
                <a:solidFill>
                  <a:srgbClr val="333333"/>
                </a:solidFill>
                <a:effectLst/>
                <a:latin typeface="+mj-lt"/>
                <a:ea typeface="Calibri" panose="020F0502020204030204" pitchFamily="34" charset="0"/>
                <a:cs typeface="Times New Roman" panose="02020603050405020304" pitchFamily="18" charset="0"/>
              </a:rPr>
              <a:t>VU or VC</a:t>
            </a:r>
            <a:r>
              <a:rPr lang="en-GB" sz="1800" dirty="0">
                <a:solidFill>
                  <a:srgbClr val="333333"/>
                </a:solidFill>
                <a:effectLst/>
                <a:latin typeface="+mj-lt"/>
                <a:ea typeface="Calibri" panose="020F0502020204030204" pitchFamily="34" charset="0"/>
                <a:cs typeface="Times New Roman" panose="02020603050405020304" pitchFamily="18" charset="0"/>
              </a:rPr>
              <a:t>)</a:t>
            </a:r>
            <a:r>
              <a:rPr lang="en-GB" sz="1800" b="1" dirty="0">
                <a:solidFill>
                  <a:srgbClr val="333333"/>
                </a:solidFill>
                <a:effectLst/>
                <a:latin typeface="+mj-lt"/>
                <a:ea typeface="Calibri" panose="020F0502020204030204" pitchFamily="34" charset="0"/>
                <a:cs typeface="Times New Roman" panose="02020603050405020304" pitchFamily="18" charset="0"/>
              </a:rPr>
              <a:t> is unsuccessful</a:t>
            </a:r>
            <a:r>
              <a:rPr lang="en-GB" sz="1800" dirty="0">
                <a:solidFill>
                  <a:srgbClr val="333333"/>
                </a:solidFill>
                <a:effectLst/>
                <a:latin typeface="+mj-lt"/>
                <a:ea typeface="Calibri" panose="020F0502020204030204" pitchFamily="34" charset="0"/>
                <a:cs typeface="Times New Roman" panose="02020603050405020304" pitchFamily="18" charset="0"/>
              </a:rPr>
              <a:t>, you will have a place at your second choice.</a:t>
            </a:r>
          </a:p>
          <a:p>
            <a:pPr marL="342900" lvl="0" indent="-342900">
              <a:lnSpc>
                <a:spcPct val="120000"/>
              </a:lnSpc>
              <a:spcBef>
                <a:spcPts val="0"/>
              </a:spcBef>
              <a:buSzPts val="1000"/>
              <a:buFont typeface="Symbol" panose="05050102010706020507" pitchFamily="18" charset="2"/>
              <a:buChar char=""/>
              <a:tabLst>
                <a:tab pos="457200" algn="l"/>
              </a:tabLst>
            </a:pPr>
            <a:r>
              <a:rPr lang="en-GB" sz="1800" b="1" dirty="0">
                <a:solidFill>
                  <a:srgbClr val="333333"/>
                </a:solidFill>
                <a:effectLst/>
                <a:latin typeface="+mj-lt"/>
                <a:ea typeface="Calibri" panose="020F0502020204030204" pitchFamily="34" charset="0"/>
                <a:cs typeface="Times New Roman" panose="02020603050405020304" pitchFamily="18" charset="0"/>
              </a:rPr>
              <a:t>If you accept a guaranteed conditional (GC) offer as your first choice</a:t>
            </a:r>
            <a:r>
              <a:rPr lang="en-GB" sz="1800" dirty="0">
                <a:solidFill>
                  <a:srgbClr val="333333"/>
                </a:solidFill>
                <a:effectLst/>
                <a:latin typeface="+mj-lt"/>
                <a:ea typeface="Calibri" panose="020F0502020204030204" pitchFamily="34" charset="0"/>
                <a:cs typeface="Times New Roman" panose="02020603050405020304" pitchFamily="18" charset="0"/>
              </a:rPr>
              <a:t>, you'll also be expected to take up this place provided you meet the conditions. You cannot accept any other offer as a second choice. You must decline (D) all other offers.</a:t>
            </a:r>
          </a:p>
          <a:p>
            <a:pPr marL="342900" lvl="0" indent="-342900">
              <a:lnSpc>
                <a:spcPct val="120000"/>
              </a:lnSpc>
              <a:spcBef>
                <a:spcPts val="0"/>
              </a:spcBef>
              <a:buSzPts val="1000"/>
              <a:buFont typeface="Symbol" panose="05050102010706020507" pitchFamily="18" charset="2"/>
              <a:buChar char=""/>
              <a:tabLst>
                <a:tab pos="457200" algn="l"/>
              </a:tabLst>
            </a:pPr>
            <a:r>
              <a:rPr lang="en-GB" sz="1800" b="1" dirty="0">
                <a:solidFill>
                  <a:srgbClr val="333333"/>
                </a:solidFill>
                <a:effectLst/>
                <a:latin typeface="+mj-lt"/>
                <a:ea typeface="Calibri" panose="020F0502020204030204" pitchFamily="34" charset="0"/>
                <a:cs typeface="Times New Roman" panose="02020603050405020304" pitchFamily="18" charset="0"/>
              </a:rPr>
              <a:t>If you accept a GC as your second choice</a:t>
            </a:r>
            <a:r>
              <a:rPr lang="en-GB" sz="1800" dirty="0">
                <a:solidFill>
                  <a:srgbClr val="333333"/>
                </a:solidFill>
                <a:effectLst/>
                <a:latin typeface="+mj-lt"/>
                <a:ea typeface="Calibri" panose="020F0502020204030204" pitchFamily="34" charset="0"/>
                <a:cs typeface="Times New Roman" panose="02020603050405020304" pitchFamily="18" charset="0"/>
              </a:rPr>
              <a:t>, </a:t>
            </a:r>
            <a:r>
              <a:rPr lang="en-GB" sz="1800" b="1" dirty="0">
                <a:solidFill>
                  <a:srgbClr val="333333"/>
                </a:solidFill>
                <a:effectLst/>
                <a:latin typeface="+mj-lt"/>
                <a:ea typeface="Calibri" panose="020F0502020204030204" pitchFamily="34" charset="0"/>
                <a:cs typeface="Times New Roman" panose="02020603050405020304" pitchFamily="18" charset="0"/>
              </a:rPr>
              <a:t>but you</a:t>
            </a:r>
            <a:r>
              <a:rPr lang="en-GB" sz="1800" dirty="0">
                <a:solidFill>
                  <a:srgbClr val="333333"/>
                </a:solidFill>
                <a:effectLst/>
                <a:latin typeface="+mj-lt"/>
                <a:ea typeface="Calibri" panose="020F0502020204030204" pitchFamily="34" charset="0"/>
                <a:cs typeface="Times New Roman" panose="02020603050405020304" pitchFamily="18" charset="0"/>
              </a:rPr>
              <a:t>'</a:t>
            </a:r>
            <a:r>
              <a:rPr lang="en-GB" sz="1800" b="1" dirty="0">
                <a:solidFill>
                  <a:srgbClr val="333333"/>
                </a:solidFill>
                <a:effectLst/>
                <a:latin typeface="+mj-lt"/>
                <a:ea typeface="Calibri" panose="020F0502020204030204" pitchFamily="34" charset="0"/>
                <a:cs typeface="Times New Roman" panose="02020603050405020304" pitchFamily="18" charset="0"/>
              </a:rPr>
              <a:t>ve met the conditions of the offer and your first choice </a:t>
            </a:r>
            <a:r>
              <a:rPr lang="en-GB" sz="1800" dirty="0">
                <a:solidFill>
                  <a:srgbClr val="333333"/>
                </a:solidFill>
                <a:effectLst/>
                <a:latin typeface="+mj-lt"/>
                <a:ea typeface="Calibri" panose="020F0502020204030204" pitchFamily="34" charset="0"/>
                <a:cs typeface="Times New Roman" panose="02020603050405020304" pitchFamily="18" charset="0"/>
              </a:rPr>
              <a:t>(</a:t>
            </a:r>
            <a:r>
              <a:rPr lang="en-GB" sz="1800" b="1" dirty="0">
                <a:solidFill>
                  <a:srgbClr val="333333"/>
                </a:solidFill>
                <a:effectLst/>
                <a:latin typeface="+mj-lt"/>
                <a:ea typeface="Calibri" panose="020F0502020204030204" pitchFamily="34" charset="0"/>
                <a:cs typeface="Times New Roman" panose="02020603050405020304" pitchFamily="18" charset="0"/>
              </a:rPr>
              <a:t>VU or VC</a:t>
            </a:r>
            <a:r>
              <a:rPr lang="en-GB" sz="1800" dirty="0">
                <a:solidFill>
                  <a:srgbClr val="333333"/>
                </a:solidFill>
                <a:effectLst/>
                <a:latin typeface="+mj-lt"/>
                <a:ea typeface="Calibri" panose="020F0502020204030204" pitchFamily="34" charset="0"/>
                <a:cs typeface="Times New Roman" panose="02020603050405020304" pitchFamily="18" charset="0"/>
              </a:rPr>
              <a:t>)</a:t>
            </a:r>
            <a:r>
              <a:rPr lang="en-GB" sz="1800" b="1" dirty="0">
                <a:solidFill>
                  <a:srgbClr val="333333"/>
                </a:solidFill>
                <a:effectLst/>
                <a:latin typeface="+mj-lt"/>
                <a:ea typeface="Calibri" panose="020F0502020204030204" pitchFamily="34" charset="0"/>
                <a:cs typeface="Times New Roman" panose="02020603050405020304" pitchFamily="18" charset="0"/>
              </a:rPr>
              <a:t> is unsuccessful</a:t>
            </a:r>
            <a:r>
              <a:rPr lang="en-GB" sz="1800" dirty="0">
                <a:solidFill>
                  <a:srgbClr val="333333"/>
                </a:solidFill>
                <a:effectLst/>
                <a:latin typeface="+mj-lt"/>
                <a:ea typeface="Calibri" panose="020F0502020204030204" pitchFamily="34" charset="0"/>
                <a:cs typeface="Times New Roman" panose="02020603050405020304" pitchFamily="18" charset="0"/>
              </a:rPr>
              <a:t>, you will have a place at your second choice.</a:t>
            </a:r>
          </a:p>
          <a:p>
            <a:pPr marL="342900" lvl="0" indent="-342900">
              <a:lnSpc>
                <a:spcPct val="120000"/>
              </a:lnSpc>
              <a:spcBef>
                <a:spcPts val="0"/>
              </a:spcBef>
              <a:buSzPts val="1000"/>
              <a:buFont typeface="Symbol" panose="05050102010706020507" pitchFamily="18" charset="2"/>
              <a:buChar char=""/>
              <a:tabLst>
                <a:tab pos="457200" algn="l"/>
              </a:tabLst>
            </a:pPr>
            <a:r>
              <a:rPr lang="en-GB" sz="1800" b="1" dirty="0">
                <a:solidFill>
                  <a:srgbClr val="333333"/>
                </a:solidFill>
                <a:effectLst/>
                <a:latin typeface="+mj-lt"/>
                <a:ea typeface="Calibri" panose="020F0502020204030204" pitchFamily="34" charset="0"/>
                <a:cs typeface="Times New Roman" panose="02020603050405020304" pitchFamily="18" charset="0"/>
              </a:rPr>
              <a:t>If you accept a reserve unconditional </a:t>
            </a:r>
            <a:r>
              <a:rPr lang="en-GB" sz="1800" dirty="0">
                <a:solidFill>
                  <a:srgbClr val="333333"/>
                </a:solidFill>
                <a:effectLst/>
                <a:latin typeface="+mj-lt"/>
                <a:ea typeface="Calibri" panose="020F0502020204030204" pitchFamily="34" charset="0"/>
                <a:cs typeface="Times New Roman" panose="02020603050405020304" pitchFamily="18" charset="0"/>
              </a:rPr>
              <a:t>(</a:t>
            </a:r>
            <a:r>
              <a:rPr lang="en-GB" sz="1800" b="1" dirty="0">
                <a:solidFill>
                  <a:srgbClr val="333333"/>
                </a:solidFill>
                <a:effectLst/>
                <a:latin typeface="+mj-lt"/>
                <a:ea typeface="Calibri" panose="020F0502020204030204" pitchFamily="34" charset="0"/>
                <a:cs typeface="Times New Roman" panose="02020603050405020304" pitchFamily="18" charset="0"/>
              </a:rPr>
              <a:t>VU</a:t>
            </a:r>
            <a:r>
              <a:rPr lang="en-GB" sz="1800" dirty="0">
                <a:solidFill>
                  <a:srgbClr val="333333"/>
                </a:solidFill>
                <a:effectLst/>
                <a:latin typeface="+mj-lt"/>
                <a:ea typeface="Calibri" panose="020F0502020204030204" pitchFamily="34" charset="0"/>
                <a:cs typeface="Times New Roman" panose="02020603050405020304" pitchFamily="18" charset="0"/>
              </a:rPr>
              <a:t>)</a:t>
            </a:r>
            <a:r>
              <a:rPr lang="en-GB" sz="1800" b="1" dirty="0">
                <a:solidFill>
                  <a:srgbClr val="333333"/>
                </a:solidFill>
                <a:effectLst/>
                <a:latin typeface="+mj-lt"/>
                <a:ea typeface="Calibri" panose="020F0502020204030204" pitchFamily="34" charset="0"/>
                <a:cs typeface="Times New Roman" panose="02020603050405020304" pitchFamily="18" charset="0"/>
              </a:rPr>
              <a:t> or a reserve conditional </a:t>
            </a:r>
            <a:r>
              <a:rPr lang="en-GB" sz="1800" dirty="0">
                <a:solidFill>
                  <a:srgbClr val="333333"/>
                </a:solidFill>
                <a:effectLst/>
                <a:latin typeface="+mj-lt"/>
                <a:ea typeface="Calibri" panose="020F0502020204030204" pitchFamily="34" charset="0"/>
                <a:cs typeface="Times New Roman" panose="02020603050405020304" pitchFamily="18" charset="0"/>
              </a:rPr>
              <a:t>(</a:t>
            </a:r>
            <a:r>
              <a:rPr lang="en-GB" sz="1800" b="1" dirty="0">
                <a:solidFill>
                  <a:srgbClr val="333333"/>
                </a:solidFill>
                <a:effectLst/>
                <a:latin typeface="+mj-lt"/>
                <a:ea typeface="Calibri" panose="020F0502020204030204" pitchFamily="34" charset="0"/>
                <a:cs typeface="Times New Roman" panose="02020603050405020304" pitchFamily="18" charset="0"/>
              </a:rPr>
              <a:t>VC</a:t>
            </a:r>
            <a:r>
              <a:rPr lang="en-GB" sz="1800" dirty="0">
                <a:solidFill>
                  <a:srgbClr val="333333"/>
                </a:solidFill>
                <a:effectLst/>
                <a:latin typeface="+mj-lt"/>
                <a:ea typeface="Calibri" panose="020F0502020204030204" pitchFamily="34" charset="0"/>
                <a:cs typeface="Times New Roman" panose="02020603050405020304" pitchFamily="18" charset="0"/>
              </a:rPr>
              <a:t>)</a:t>
            </a:r>
            <a:r>
              <a:rPr lang="en-GB" sz="1800" b="1" dirty="0">
                <a:solidFill>
                  <a:srgbClr val="333333"/>
                </a:solidFill>
                <a:effectLst/>
                <a:latin typeface="+mj-lt"/>
                <a:ea typeface="Calibri" panose="020F0502020204030204" pitchFamily="34" charset="0"/>
                <a:cs typeface="Times New Roman" panose="02020603050405020304" pitchFamily="18" charset="0"/>
              </a:rPr>
              <a:t> offer as your first choice</a:t>
            </a:r>
            <a:r>
              <a:rPr lang="en-GB" sz="1800" dirty="0">
                <a:solidFill>
                  <a:srgbClr val="333333"/>
                </a:solidFill>
                <a:effectLst/>
                <a:latin typeface="+mj-lt"/>
                <a:ea typeface="Calibri" panose="020F0502020204030204" pitchFamily="34" charset="0"/>
                <a:cs typeface="Times New Roman" panose="02020603050405020304" pitchFamily="18" charset="0"/>
              </a:rPr>
              <a:t>, you may accept any type of offer as your second choice.</a:t>
            </a:r>
          </a:p>
          <a:p>
            <a:pPr marL="342900" lvl="0" indent="-342900">
              <a:lnSpc>
                <a:spcPct val="120000"/>
              </a:lnSpc>
              <a:spcBef>
                <a:spcPts val="0"/>
              </a:spcBef>
              <a:buSzPts val="1000"/>
              <a:buFont typeface="Symbol" panose="05050102010706020507" pitchFamily="18" charset="2"/>
              <a:buChar char=""/>
              <a:tabLst>
                <a:tab pos="457200" algn="l"/>
              </a:tabLst>
            </a:pPr>
            <a:r>
              <a:rPr lang="en-GB" sz="1800" b="1" dirty="0">
                <a:solidFill>
                  <a:srgbClr val="333333"/>
                </a:solidFill>
                <a:effectLst/>
                <a:latin typeface="+mj-lt"/>
                <a:ea typeface="Calibri" panose="020F0502020204030204" pitchFamily="34" charset="0"/>
                <a:cs typeface="Times New Roman" panose="02020603050405020304" pitchFamily="18" charset="0"/>
              </a:rPr>
              <a:t>If your first choice is a reserve offer </a:t>
            </a:r>
            <a:r>
              <a:rPr lang="en-GB" sz="1800" dirty="0">
                <a:solidFill>
                  <a:srgbClr val="333333"/>
                </a:solidFill>
                <a:effectLst/>
                <a:latin typeface="+mj-lt"/>
                <a:ea typeface="Calibri" panose="020F0502020204030204" pitchFamily="34" charset="0"/>
                <a:cs typeface="Times New Roman" panose="02020603050405020304" pitchFamily="18" charset="0"/>
              </a:rPr>
              <a:t>(</a:t>
            </a:r>
            <a:r>
              <a:rPr lang="en-GB" sz="1800" b="1" dirty="0">
                <a:solidFill>
                  <a:srgbClr val="333333"/>
                </a:solidFill>
                <a:effectLst/>
                <a:latin typeface="+mj-lt"/>
                <a:ea typeface="Calibri" panose="020F0502020204030204" pitchFamily="34" charset="0"/>
                <a:cs typeface="Times New Roman" panose="02020603050405020304" pitchFamily="18" charset="0"/>
              </a:rPr>
              <a:t>VC1 or VU1</a:t>
            </a:r>
            <a:r>
              <a:rPr lang="en-GB" sz="1800" dirty="0">
                <a:solidFill>
                  <a:srgbClr val="333333"/>
                </a:solidFill>
                <a:effectLst/>
                <a:latin typeface="+mj-lt"/>
                <a:ea typeface="Calibri" panose="020F0502020204030204" pitchFamily="34" charset="0"/>
                <a:cs typeface="Times New Roman" panose="02020603050405020304" pitchFamily="18" charset="0"/>
              </a:rPr>
              <a:t>)</a:t>
            </a:r>
            <a:r>
              <a:rPr lang="en-GB" sz="1800" b="1" dirty="0">
                <a:solidFill>
                  <a:srgbClr val="333333"/>
                </a:solidFill>
                <a:effectLst/>
                <a:latin typeface="+mj-lt"/>
                <a:ea typeface="Calibri" panose="020F0502020204030204" pitchFamily="34" charset="0"/>
                <a:cs typeface="Times New Roman" panose="02020603050405020304" pitchFamily="18" charset="0"/>
              </a:rPr>
              <a:t> and the conservatoire changes it to a guaranteed offer </a:t>
            </a:r>
            <a:r>
              <a:rPr lang="en-GB" sz="1800" dirty="0">
                <a:solidFill>
                  <a:srgbClr val="333333"/>
                </a:solidFill>
                <a:effectLst/>
                <a:latin typeface="+mj-lt"/>
                <a:ea typeface="Calibri" panose="020F0502020204030204" pitchFamily="34" charset="0"/>
                <a:cs typeface="Times New Roman" panose="02020603050405020304" pitchFamily="18" charset="0"/>
              </a:rPr>
              <a:t>(</a:t>
            </a:r>
            <a:r>
              <a:rPr lang="en-GB" sz="1800" b="1" dirty="0">
                <a:solidFill>
                  <a:srgbClr val="333333"/>
                </a:solidFill>
                <a:effectLst/>
                <a:latin typeface="+mj-lt"/>
                <a:ea typeface="Calibri" panose="020F0502020204030204" pitchFamily="34" charset="0"/>
                <a:cs typeface="Times New Roman" panose="02020603050405020304" pitchFamily="18" charset="0"/>
              </a:rPr>
              <a:t>GC1 or GU1</a:t>
            </a:r>
            <a:r>
              <a:rPr lang="en-GB" sz="1800" dirty="0">
                <a:solidFill>
                  <a:srgbClr val="333333"/>
                </a:solidFill>
                <a:effectLst/>
                <a:latin typeface="+mj-lt"/>
                <a:ea typeface="Calibri" panose="020F0502020204030204" pitchFamily="34" charset="0"/>
                <a:cs typeface="Times New Roman" panose="02020603050405020304" pitchFamily="18" charset="0"/>
              </a:rPr>
              <a:t>), then your second choice will automatically be rejected.</a:t>
            </a:r>
          </a:p>
        </p:txBody>
      </p:sp>
      <p:sp>
        <p:nvSpPr>
          <p:cNvPr id="5" name="Date Placeholder 1">
            <a:extLst>
              <a:ext uri="{FF2B5EF4-FFF2-40B4-BE49-F238E27FC236}">
                <a16:creationId xmlns:a16="http://schemas.microsoft.com/office/drawing/2014/main" id="{91DBCAD1-D23C-4D2A-9774-15D87D4A0248}"/>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F7AB1A9-C66E-44C7-B4AC-766C957B4ABD}"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25 July 2023</a:t>
            </a:fld>
            <a:endParaRPr lang="en-US" sz="900" b="0" i="0" u="none" strike="noStrike" kern="1200" cap="none" spc="0" baseline="0">
              <a:solidFill>
                <a:srgbClr val="1F2834"/>
              </a:solidFill>
              <a:uFillTx/>
              <a:latin typeface="Calibri"/>
            </a:endParaRPr>
          </a:p>
        </p:txBody>
      </p:sp>
      <p:sp>
        <p:nvSpPr>
          <p:cNvPr id="7" name="Slide Number Placeholder 2">
            <a:extLst>
              <a:ext uri="{FF2B5EF4-FFF2-40B4-BE49-F238E27FC236}">
                <a16:creationId xmlns:a16="http://schemas.microsoft.com/office/drawing/2014/main" id="{3F8A6D2E-0192-4E97-81A7-0971F763A8E7}"/>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   </a:t>
            </a:r>
            <a:fld id="{E828F9F0-F8CE-4E82-B479-553E722E0113}" type="slidenum">
              <a:rPr sz="900" kern="0" smtClean="0">
                <a:solidFill>
                  <a:srgbClr val="1F2834"/>
                </a:solidFill>
                <a:latin typeface="Calibri"/>
              </a:rPr>
              <a:t>16</a:t>
            </a:fld>
            <a:endParaRPr lang="en-US" sz="900" kern="0" dirty="0">
              <a:solidFill>
                <a:srgbClr val="1F2834"/>
              </a:solidFill>
              <a:latin typeface="Calibri"/>
            </a:endParaRPr>
          </a:p>
        </p:txBody>
      </p:sp>
      <p:pic>
        <p:nvPicPr>
          <p:cNvPr id="10" name="Picture Placeholder 9" descr="A person sitting on the ground with a computer&#10;&#10;Description automatically generated with low confidence">
            <a:extLst>
              <a:ext uri="{FF2B5EF4-FFF2-40B4-BE49-F238E27FC236}">
                <a16:creationId xmlns:a16="http://schemas.microsoft.com/office/drawing/2014/main" id="{3C00D1F1-172E-4A30-8ACC-BE05EA2A029F}"/>
              </a:ext>
            </a:extLst>
          </p:cNvPr>
          <p:cNvPicPr>
            <a:picLocks noGrp="1" noChangeAspect="1"/>
          </p:cNvPicPr>
          <p:nvPr>
            <p:ph type="pic" idx="1"/>
          </p:nvPr>
        </p:nvPicPr>
        <p:blipFill>
          <a:blip r:embed="rId3"/>
          <a:srcRect l="5329" r="5329"/>
          <a:stretch>
            <a:fillRect/>
          </a:stretch>
        </p:blipFill>
        <p:spPr/>
      </p:pic>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4" descr="A group of people sitting at a desk&#10;&#10;Description automatically generated">
            <a:extLst>
              <a:ext uri="{FF2B5EF4-FFF2-40B4-BE49-F238E27FC236}">
                <a16:creationId xmlns:a16="http://schemas.microsoft.com/office/drawing/2014/main" id="{0FE36D16-9829-4209-86EE-D88F0D539BB0}"/>
              </a:ext>
            </a:extLst>
          </p:cNvPr>
          <p:cNvPicPr>
            <a:picLocks noGrp="1" noChangeAspect="1"/>
          </p:cNvPicPr>
          <p:nvPr>
            <p:ph type="pic" sz="quarter" idx="10"/>
          </p:nvPr>
        </p:nvPicPr>
        <p:blipFill rotWithShape="1">
          <a:blip r:embed="rId3"/>
          <a:srcRect l="20332" r="20332"/>
          <a:stretch/>
        </p:blipFill>
        <p:spPr/>
      </p:pic>
      <p:sp>
        <p:nvSpPr>
          <p:cNvPr id="4" name="Text Placeholder 8">
            <a:extLst>
              <a:ext uri="{FF2B5EF4-FFF2-40B4-BE49-F238E27FC236}">
                <a16:creationId xmlns:a16="http://schemas.microsoft.com/office/drawing/2014/main" id="{33B5A2EA-D378-4CC0-8AD7-DAF0F5119055}"/>
              </a:ext>
            </a:extLst>
          </p:cNvPr>
          <p:cNvSpPr txBox="1">
            <a:spLocks noGrp="1"/>
          </p:cNvSpPr>
          <p:nvPr>
            <p:ph type="body" sz="quarter" idx="12"/>
          </p:nvPr>
        </p:nvSpPr>
        <p:spPr>
          <a:xfrm>
            <a:off x="4802745" y="1137772"/>
            <a:ext cx="3917577" cy="2595582"/>
          </a:xfrm>
        </p:spPr>
        <p:txBody>
          <a:bodyPr vert="horz" lIns="0" tIns="0" rIns="0" bIns="0" rtlCol="0" anchor="t">
            <a:spAutoFit/>
          </a:bodyPr>
          <a:lstStyle/>
          <a:p>
            <a:pPr marL="0" lvl="0" indent="0">
              <a:buNone/>
            </a:pPr>
            <a:endParaRPr lang="en-GB" sz="1600" b="1" dirty="0"/>
          </a:p>
          <a:p>
            <a:pPr marL="0" lvl="0" indent="0">
              <a:buNone/>
            </a:pPr>
            <a:r>
              <a:rPr lang="en-GB" sz="1800" b="1" dirty="0"/>
              <a:t>UCAS Customer Experience Centre:</a:t>
            </a:r>
          </a:p>
          <a:p>
            <a:pPr marL="0" lvl="0" indent="0">
              <a:buNone/>
            </a:pPr>
            <a:r>
              <a:rPr lang="en-GB" sz="1800" dirty="0">
                <a:ea typeface="Roboto Light"/>
                <a:cs typeface="Roboto Light"/>
              </a:rPr>
              <a:t>0371 468 0 470</a:t>
            </a:r>
            <a:endParaRPr lang="en-GB" sz="1800" dirty="0"/>
          </a:p>
          <a:p>
            <a:pPr marL="0" lvl="0" indent="0">
              <a:buNone/>
            </a:pPr>
            <a:endParaRPr lang="en-GB" sz="800" b="1" dirty="0"/>
          </a:p>
          <a:p>
            <a:pPr marL="0" lvl="0" indent="0">
              <a:buNone/>
            </a:pPr>
            <a:r>
              <a:rPr lang="en-GB" sz="1800" b="1" dirty="0"/>
              <a:t>From outside the UK:</a:t>
            </a:r>
          </a:p>
          <a:p>
            <a:pPr marL="0" lvl="0" indent="0">
              <a:buNone/>
            </a:pPr>
            <a:r>
              <a:rPr lang="en-GB" sz="1800" dirty="0">
                <a:ea typeface="Roboto Light"/>
                <a:cs typeface="Roboto Light"/>
              </a:rPr>
              <a:t>+44 330 3330 232</a:t>
            </a:r>
            <a:endParaRPr lang="en-GB" sz="1800" dirty="0"/>
          </a:p>
          <a:p>
            <a:pPr marL="0" lvl="0" indent="0">
              <a:buNone/>
            </a:pPr>
            <a:endParaRPr lang="en-US" sz="800" dirty="0"/>
          </a:p>
          <a:p>
            <a:pPr marL="0" lvl="0" indent="0">
              <a:buNone/>
            </a:pPr>
            <a:r>
              <a:rPr lang="en-US" sz="1800" dirty="0"/>
              <a:t>Monday to Friday, 08:30 – 18:00 (UK time)</a:t>
            </a:r>
            <a:endParaRPr lang="en-GB" sz="1800" dirty="0"/>
          </a:p>
        </p:txBody>
      </p:sp>
      <p:sp>
        <p:nvSpPr>
          <p:cNvPr id="2" name="Title 6">
            <a:extLst>
              <a:ext uri="{FF2B5EF4-FFF2-40B4-BE49-F238E27FC236}">
                <a16:creationId xmlns:a16="http://schemas.microsoft.com/office/drawing/2014/main" id="{56FA645B-FE96-48DD-A424-AE5EE053CF0D}"/>
              </a:ext>
            </a:extLst>
          </p:cNvPr>
          <p:cNvSpPr txBox="1">
            <a:spLocks noGrp="1"/>
          </p:cNvSpPr>
          <p:nvPr>
            <p:ph type="title" idx="4294967295"/>
          </p:nvPr>
        </p:nvSpPr>
        <p:spPr>
          <a:xfrm>
            <a:off x="4769967" y="103758"/>
            <a:ext cx="3832225" cy="987425"/>
          </a:xfrm>
        </p:spPr>
        <p:txBody>
          <a:bodyPr/>
          <a:lstStyle/>
          <a:p>
            <a:pPr lvl="0"/>
            <a:r>
              <a:rPr lang="en-GB" dirty="0">
                <a:solidFill>
                  <a:schemeClr val="bg1"/>
                </a:solidFill>
              </a:rPr>
              <a:t>Additional help</a:t>
            </a:r>
          </a:p>
        </p:txBody>
      </p:sp>
      <p:sp>
        <p:nvSpPr>
          <p:cNvPr id="5" name="Date Placeholder 3">
            <a:extLst>
              <a:ext uri="{FF2B5EF4-FFF2-40B4-BE49-F238E27FC236}">
                <a16:creationId xmlns:a16="http://schemas.microsoft.com/office/drawing/2014/main" id="{0C448822-EE48-4827-8464-BEF6175C2B70}"/>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D1E7B38-7788-410C-9DF2-C6D5309588D6}"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25 July 2023</a:t>
            </a:fld>
            <a:endParaRPr lang="en-US" sz="900" b="0" i="0" u="none" strike="noStrike" kern="1200" cap="none" spc="0" baseline="0" dirty="0">
              <a:solidFill>
                <a:srgbClr val="1F2834"/>
              </a:solidFill>
              <a:uFillTx/>
              <a:latin typeface="Calibri"/>
            </a:endParaRPr>
          </a:p>
        </p:txBody>
      </p:sp>
      <p:sp>
        <p:nvSpPr>
          <p:cNvPr id="6" name="Footer Placeholder 4">
            <a:extLst>
              <a:ext uri="{FF2B5EF4-FFF2-40B4-BE49-F238E27FC236}">
                <a16:creationId xmlns:a16="http://schemas.microsoft.com/office/drawing/2014/main" id="{83DD8913-ED11-4F34-87F1-FC062BFAB1BF}"/>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7" name="Slide Number Placeholder 5">
            <a:extLst>
              <a:ext uri="{FF2B5EF4-FFF2-40B4-BE49-F238E27FC236}">
                <a16:creationId xmlns:a16="http://schemas.microsoft.com/office/drawing/2014/main" id="{A978EB43-AD76-44F9-B8E3-A34A047B3DB1}"/>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   </a:t>
            </a:r>
            <a:fld id="{1F8F5A93-5030-4C65-A036-70F9C4976114}" type="slidenum">
              <a:rPr lang="en-US" sz="900" b="0" i="0" u="none" strike="noStrike" kern="1200" cap="none" spc="0" baseline="0">
                <a:solidFill>
                  <a:srgbClr val="1F2834"/>
                </a:solidFill>
                <a:uFillTx/>
                <a:latin typeface="Calibri"/>
              </a:rPr>
              <a:t>17</a:t>
            </a:fld>
            <a:endParaRPr lang="en-US" sz="900" b="0" i="0" u="none" strike="noStrike" kern="1200" cap="none" spc="0" baseline="0">
              <a:solidFill>
                <a:srgbClr val="1F2834"/>
              </a:solidFill>
              <a:uFillTx/>
              <a:latin typeface="Calibri"/>
            </a:endParaRPr>
          </a:p>
        </p:txBody>
      </p:sp>
      <p:grpSp>
        <p:nvGrpSpPr>
          <p:cNvPr id="8" name="Group 5">
            <a:extLst>
              <a:ext uri="{FF2B5EF4-FFF2-40B4-BE49-F238E27FC236}">
                <a16:creationId xmlns:a16="http://schemas.microsoft.com/office/drawing/2014/main" id="{493048CC-26DE-47BC-8FA9-A4EE38E14CCF}"/>
              </a:ext>
            </a:extLst>
          </p:cNvPr>
          <p:cNvGrpSpPr/>
          <p:nvPr/>
        </p:nvGrpSpPr>
        <p:grpSpPr>
          <a:xfrm>
            <a:off x="4713890" y="4149946"/>
            <a:ext cx="4597793" cy="766996"/>
            <a:chOff x="180393" y="3911195"/>
            <a:chExt cx="4572000" cy="766996"/>
          </a:xfrm>
        </p:grpSpPr>
        <p:sp>
          <p:nvSpPr>
            <p:cNvPr id="9" name="Rectangle 10">
              <a:extLst>
                <a:ext uri="{FF2B5EF4-FFF2-40B4-BE49-F238E27FC236}">
                  <a16:creationId xmlns:a16="http://schemas.microsoft.com/office/drawing/2014/main" id="{416BEA02-E203-488B-8C1E-2E8837A2677D}"/>
                </a:ext>
              </a:extLst>
            </p:cNvPr>
            <p:cNvSpPr/>
            <p:nvPr/>
          </p:nvSpPr>
          <p:spPr>
            <a:xfrm>
              <a:off x="180393" y="3926796"/>
              <a:ext cx="4572000" cy="707882"/>
            </a:xfrm>
            <a:prstGeom prst="rect">
              <a:avLst/>
            </a:prstGeom>
            <a:noFill/>
            <a:ln cap="flat">
              <a:noFill/>
              <a:prstDash val="solid"/>
            </a:ln>
          </p:spPr>
          <p:txBody>
            <a:bodyPr vert="horz" wrap="square" lIns="91440" tIns="45720" rIns="91440" bIns="45720" anchor="t" anchorCtr="0" compatLnSpc="1">
              <a:spAutoFit/>
            </a:bodyPr>
            <a:lstStyle/>
            <a:p>
              <a:pPr marL="359999" marR="0" lvl="0" indent="-359999"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1" i="0" u="none" strike="noStrike" kern="1200" cap="none" spc="0" baseline="0" dirty="0">
                  <a:solidFill>
                    <a:schemeClr val="bg1"/>
                  </a:solidFill>
                  <a:uFillTx/>
                  <a:latin typeface="Calibri Light"/>
                  <a:cs typeface="Arial" pitchFamily="34"/>
                </a:rPr>
                <a:t>Stay up to date online at:</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dirty="0">
                  <a:solidFill>
                    <a:schemeClr val="bg1"/>
                  </a:solidFill>
                  <a:uFillTx/>
                  <a:latin typeface="Calibri Light"/>
                  <a:hlinkClick r:id="rId4">
                    <a:extLst>
                      <a:ext uri="{A12FA001-AC4F-418D-AE19-62706E023703}">
                        <ahyp:hlinkClr xmlns:ahyp="http://schemas.microsoft.com/office/drawing/2018/hyperlinkcolor" val="tx"/>
                      </a:ext>
                    </a:extLst>
                  </a:hlinkClick>
                </a:rPr>
                <a:t>facebook.com/</a:t>
              </a:r>
              <a:r>
                <a:rPr lang="en-GB" sz="1400" b="0" i="0" u="none" strike="noStrike" kern="1200" cap="none" spc="0" baseline="0" dirty="0" err="1">
                  <a:solidFill>
                    <a:schemeClr val="bg1"/>
                  </a:solidFill>
                  <a:uFillTx/>
                  <a:latin typeface="Calibri Light"/>
                  <a:hlinkClick r:id="rId4">
                    <a:extLst>
                      <a:ext uri="{A12FA001-AC4F-418D-AE19-62706E023703}">
                        <ahyp:hlinkClr xmlns:ahyp="http://schemas.microsoft.com/office/drawing/2018/hyperlinkcolor" val="tx"/>
                      </a:ext>
                    </a:extLst>
                  </a:hlinkClick>
                </a:rPr>
                <a:t>ucasonline</a:t>
              </a:r>
              <a:r>
                <a:rPr lang="en-GB" sz="1400" b="0" i="0" u="none" strike="noStrike" kern="1200" cap="none" spc="0" baseline="0" dirty="0">
                  <a:solidFill>
                    <a:schemeClr val="bg1"/>
                  </a:solidFill>
                  <a:uFillTx/>
                  <a:latin typeface="Calibri Light"/>
                </a:rPr>
                <a:t>  </a:t>
              </a:r>
              <a:endParaRPr lang="en-GB" sz="1400" b="0" i="0" u="none" strike="noStrike" kern="1200" cap="none" spc="0" baseline="0" dirty="0">
                <a:solidFill>
                  <a:schemeClr val="bg1"/>
                </a:solidFill>
                <a:uFillTx/>
                <a:latin typeface="Calibri Light"/>
                <a:cs typeface="Arial" pitchFamily="34"/>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dirty="0">
                  <a:solidFill>
                    <a:schemeClr val="bg1"/>
                  </a:solidFill>
                  <a:uFillTx/>
                  <a:latin typeface="Calibri Light"/>
                  <a:hlinkClick r:id="rId5">
                    <a:extLst>
                      <a:ext uri="{A12FA001-AC4F-418D-AE19-62706E023703}">
                        <ahyp:hlinkClr xmlns:ahyp="http://schemas.microsoft.com/office/drawing/2018/hyperlinkcolor" val="tx"/>
                      </a:ext>
                    </a:extLst>
                  </a:hlinkClick>
                </a:rPr>
                <a:t>twitter.com/</a:t>
              </a:r>
              <a:r>
                <a:rPr lang="en-GB" sz="1400" b="0" i="0" u="none" strike="noStrike" kern="1200" cap="none" spc="0" baseline="0" dirty="0" err="1">
                  <a:solidFill>
                    <a:schemeClr val="bg1"/>
                  </a:solidFill>
                  <a:uFillTx/>
                  <a:latin typeface="Calibri Light"/>
                  <a:hlinkClick r:id="rId5">
                    <a:extLst>
                      <a:ext uri="{A12FA001-AC4F-418D-AE19-62706E023703}">
                        <ahyp:hlinkClr xmlns:ahyp="http://schemas.microsoft.com/office/drawing/2018/hyperlinkcolor" val="tx"/>
                      </a:ext>
                    </a:extLst>
                  </a:hlinkClick>
                </a:rPr>
                <a:t>UCAS_online</a:t>
              </a:r>
              <a:r>
                <a:rPr lang="en-GB" sz="1400" b="0" i="0" u="none" strike="noStrike" kern="1200" cap="none" spc="0" baseline="0" dirty="0">
                  <a:solidFill>
                    <a:schemeClr val="bg1"/>
                  </a:solidFill>
                  <a:uFillTx/>
                  <a:latin typeface="Calibri Light"/>
                </a:rPr>
                <a:t>  </a:t>
              </a:r>
            </a:p>
          </p:txBody>
        </p:sp>
        <p:pic>
          <p:nvPicPr>
            <p:cNvPr id="10" name="Picture 2" descr="http://0.static.wix.com/media/fe57c7_25387c73fb927c55066c746d00d1a80b.png_256">
              <a:hlinkClick r:id="rId4"/>
              <a:extLst>
                <a:ext uri="{FF2B5EF4-FFF2-40B4-BE49-F238E27FC236}">
                  <a16:creationId xmlns:a16="http://schemas.microsoft.com/office/drawing/2014/main" id="{80ED4B39-3185-40C3-A928-5CF23147C590}"/>
                </a:ext>
              </a:extLst>
            </p:cNvPr>
            <p:cNvPicPr>
              <a:picLocks noChangeAspect="1"/>
            </p:cNvPicPr>
            <p:nvPr/>
          </p:nvPicPr>
          <p:blipFill>
            <a:blip r:embed="rId6"/>
            <a:srcRect/>
            <a:stretch>
              <a:fillRect/>
            </a:stretch>
          </p:blipFill>
          <p:spPr>
            <a:xfrm>
              <a:off x="2234534" y="3911195"/>
              <a:ext cx="387369" cy="387357"/>
            </a:xfrm>
            <a:prstGeom prst="rect">
              <a:avLst/>
            </a:prstGeom>
            <a:noFill/>
            <a:ln cap="flat">
              <a:noFill/>
            </a:ln>
          </p:spPr>
        </p:pic>
        <p:pic>
          <p:nvPicPr>
            <p:cNvPr id="11" name="Picture 8">
              <a:extLst>
                <a:ext uri="{FF2B5EF4-FFF2-40B4-BE49-F238E27FC236}">
                  <a16:creationId xmlns:a16="http://schemas.microsoft.com/office/drawing/2014/main" id="{16C2EE45-6E9E-4337-9AEE-942362F89B98}"/>
                </a:ext>
              </a:extLst>
            </p:cNvPr>
            <p:cNvPicPr>
              <a:picLocks noChangeAspect="1"/>
            </p:cNvPicPr>
            <p:nvPr/>
          </p:nvPicPr>
          <p:blipFill>
            <a:blip r:embed="rId7"/>
            <a:srcRect/>
            <a:stretch>
              <a:fillRect/>
            </a:stretch>
          </p:blipFill>
          <p:spPr>
            <a:xfrm>
              <a:off x="2275690" y="4347755"/>
              <a:ext cx="330447" cy="330436"/>
            </a:xfrm>
            <a:prstGeom prst="roundRect">
              <a:avLst/>
            </a:prstGeom>
            <a:noFill/>
            <a:ln cap="flat">
              <a:noFill/>
            </a:ln>
          </p:spPr>
        </p:pic>
      </p:gr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4">
            <a:extLst>
              <a:ext uri="{FF2B5EF4-FFF2-40B4-BE49-F238E27FC236}">
                <a16:creationId xmlns:a16="http://schemas.microsoft.com/office/drawing/2014/main" id="{447A62BF-AEEC-4D59-938C-70AD095D9C85}"/>
              </a:ext>
            </a:extLst>
          </p:cNvPr>
          <p:cNvSpPr txBox="1"/>
          <p:nvPr/>
        </p:nvSpPr>
        <p:spPr>
          <a:xfrm>
            <a:off x="6802441" y="4803772"/>
            <a:ext cx="2341558" cy="236536"/>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A0278E8-C68F-4FDF-834B-BA3BCEE9A046}"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25 July 2023</a:t>
            </a:fld>
            <a:endParaRPr lang="en-US" sz="900" b="0" i="0" u="none" strike="noStrike" kern="1200" cap="none" spc="0" baseline="0">
              <a:solidFill>
                <a:srgbClr val="1F2834"/>
              </a:solidFill>
              <a:uFillTx/>
              <a:latin typeface="Calibri"/>
            </a:endParaRPr>
          </a:p>
        </p:txBody>
      </p:sp>
      <p:sp>
        <p:nvSpPr>
          <p:cNvPr id="4" name="Footer Placeholder 5">
            <a:extLst>
              <a:ext uri="{FF2B5EF4-FFF2-40B4-BE49-F238E27FC236}">
                <a16:creationId xmlns:a16="http://schemas.microsoft.com/office/drawing/2014/main" id="{7038735D-9698-41EF-B8BC-D596B0963BDB}"/>
              </a:ext>
            </a:extLst>
          </p:cNvPr>
          <p:cNvSpPr txBox="1"/>
          <p:nvPr/>
        </p:nvSpPr>
        <p:spPr>
          <a:xfrm>
            <a:off x="0" y="4803772"/>
            <a:ext cx="4483102" cy="227008"/>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5" name="Slide Number Placeholder 6">
            <a:extLst>
              <a:ext uri="{FF2B5EF4-FFF2-40B4-BE49-F238E27FC236}">
                <a16:creationId xmlns:a16="http://schemas.microsoft.com/office/drawing/2014/main" id="{169F1FE8-3717-49A9-9E17-32BC58AA9572}"/>
              </a:ext>
            </a:extLst>
          </p:cNvPr>
          <p:cNvSpPr txBox="1"/>
          <p:nvPr/>
        </p:nvSpPr>
        <p:spPr>
          <a:xfrm>
            <a:off x="8593138" y="4803772"/>
            <a:ext cx="550861" cy="227008"/>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   </a:t>
            </a:r>
            <a:fld id="{1237EE5D-EE84-4567-95F0-0AFA7A4C45D6}" type="slidenum">
              <a:rPr/>
              <a:t>18</a:t>
            </a:fld>
            <a:endParaRPr lang="en-US" sz="900" b="0" i="0" u="none" strike="noStrike" kern="1200" cap="none" spc="0" baseline="0">
              <a:solidFill>
                <a:srgbClr val="1F2834"/>
              </a:solidFill>
              <a:uFillTx/>
              <a:latin typeface="Calibri"/>
            </a:endParaRPr>
          </a:p>
        </p:txBody>
      </p:sp>
      <p:sp>
        <p:nvSpPr>
          <p:cNvPr id="12" name="Title 11">
            <a:extLst>
              <a:ext uri="{FF2B5EF4-FFF2-40B4-BE49-F238E27FC236}">
                <a16:creationId xmlns:a16="http://schemas.microsoft.com/office/drawing/2014/main" id="{DBFDE7C5-FCE3-4DE4-BBCB-A3529868E7C3}"/>
              </a:ext>
            </a:extLst>
          </p:cNvPr>
          <p:cNvSpPr>
            <a:spLocks noGrp="1"/>
          </p:cNvSpPr>
          <p:nvPr>
            <p:ph type="ctrTitle"/>
          </p:nvPr>
        </p:nvSpPr>
        <p:spPr/>
        <p:txBody>
          <a:bodyPr/>
          <a:lstStyle/>
          <a:p>
            <a:r>
              <a:rPr lang="en-GB" dirty="0"/>
              <a:t>Thank you </a:t>
            </a:r>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ADB73-A51C-4B0F-907F-99B3C13D26B6}"/>
              </a:ext>
            </a:extLst>
          </p:cNvPr>
          <p:cNvSpPr>
            <a:spLocks noGrp="1"/>
          </p:cNvSpPr>
          <p:nvPr>
            <p:ph type="title" idx="4294967295"/>
          </p:nvPr>
        </p:nvSpPr>
        <p:spPr>
          <a:xfrm>
            <a:off x="287338" y="339725"/>
            <a:ext cx="8228013" cy="1069975"/>
          </a:xfrm>
        </p:spPr>
        <p:txBody>
          <a:bodyPr>
            <a:normAutofit/>
          </a:bodyPr>
          <a:lstStyle/>
          <a:p>
            <a:r>
              <a:rPr lang="en-GB" dirty="0"/>
              <a:t>What’s a conservatoire? </a:t>
            </a:r>
            <a:br>
              <a:rPr lang="en-GB" dirty="0"/>
            </a:br>
            <a:endParaRPr lang="en-GB" dirty="0"/>
          </a:p>
        </p:txBody>
      </p:sp>
      <p:sp>
        <p:nvSpPr>
          <p:cNvPr id="3" name="Content Placeholder 2">
            <a:extLst>
              <a:ext uri="{FF2B5EF4-FFF2-40B4-BE49-F238E27FC236}">
                <a16:creationId xmlns:a16="http://schemas.microsoft.com/office/drawing/2014/main" id="{9A403C06-25C8-4C76-96C3-9E759A514272}"/>
              </a:ext>
            </a:extLst>
          </p:cNvPr>
          <p:cNvSpPr>
            <a:spLocks noGrp="1"/>
          </p:cNvSpPr>
          <p:nvPr>
            <p:ph idx="4294967295"/>
          </p:nvPr>
        </p:nvSpPr>
        <p:spPr>
          <a:xfrm>
            <a:off x="287337" y="1146175"/>
            <a:ext cx="8228013" cy="3657600"/>
          </a:xfrm>
        </p:spPr>
        <p:txBody>
          <a:bodyPr>
            <a:normAutofit fontScale="92500" lnSpcReduction="20000"/>
          </a:bodyPr>
          <a:lstStyle/>
          <a:p>
            <a:pPr>
              <a:lnSpc>
                <a:spcPct val="120000"/>
              </a:lnSpc>
              <a:spcBef>
                <a:spcPts val="0"/>
              </a:spcBef>
              <a:buClr>
                <a:schemeClr val="accent1"/>
              </a:buClr>
            </a:pPr>
            <a:r>
              <a:rPr lang="en-GB" sz="1800" dirty="0">
                <a:solidFill>
                  <a:srgbClr val="000000"/>
                </a:solidFill>
                <a:effectLst/>
                <a:latin typeface="+mj-lt"/>
                <a:ea typeface="Times New Roman" panose="02020603050405020304" pitchFamily="18" charset="0"/>
                <a:cs typeface="Calibri" panose="020F0502020204030204" pitchFamily="34" charset="0"/>
              </a:rPr>
              <a:t>Conservatoires provide performance-based higher education, including music, drama, screen and production courses – both at undergraduate and postgraduate levels. </a:t>
            </a:r>
            <a:endParaRPr lang="en-GB" sz="1800" dirty="0">
              <a:effectLst/>
              <a:latin typeface="+mj-lt"/>
              <a:ea typeface="Calibri" panose="020F0502020204030204" pitchFamily="34" charset="0"/>
              <a:cs typeface="Times New Roman" panose="02020603050405020304" pitchFamily="18" charset="0"/>
            </a:endParaRPr>
          </a:p>
          <a:p>
            <a:pPr>
              <a:lnSpc>
                <a:spcPct val="120000"/>
              </a:lnSpc>
              <a:spcBef>
                <a:spcPts val="0"/>
              </a:spcBef>
              <a:buClr>
                <a:schemeClr val="accent1"/>
              </a:buClr>
            </a:pPr>
            <a:endParaRPr lang="en-GB" sz="1800" dirty="0">
              <a:effectLst/>
              <a:latin typeface="+mj-lt"/>
              <a:ea typeface="Calibri" panose="020F0502020204030204" pitchFamily="34" charset="0"/>
            </a:endParaRPr>
          </a:p>
          <a:p>
            <a:pPr>
              <a:lnSpc>
                <a:spcPct val="120000"/>
              </a:lnSpc>
              <a:spcBef>
                <a:spcPts val="0"/>
              </a:spcBef>
              <a:buClr>
                <a:schemeClr val="accent1"/>
              </a:buClr>
            </a:pPr>
            <a:r>
              <a:rPr lang="en-GB" sz="1800" dirty="0">
                <a:effectLst/>
                <a:latin typeface="+mj-lt"/>
                <a:ea typeface="Calibri" panose="020F0502020204030204" pitchFamily="34" charset="0"/>
              </a:rPr>
              <a:t>UCAS offers an application route to nine UK conservatoires – each </a:t>
            </a:r>
            <a:r>
              <a:rPr lang="en-GB" sz="1800" dirty="0">
                <a:solidFill>
                  <a:srgbClr val="333333"/>
                </a:solidFill>
                <a:effectLst/>
                <a:latin typeface="+mj-lt"/>
                <a:ea typeface="Times New Roman" panose="02020603050405020304" pitchFamily="18" charset="0"/>
              </a:rPr>
              <a:t>has its own strengths and specialisms, so its important you do your research to find the right fit for you:</a:t>
            </a:r>
          </a:p>
          <a:p>
            <a:pPr marL="268288" lvl="0" indent="180975">
              <a:lnSpc>
                <a:spcPct val="120000"/>
              </a:lnSpc>
              <a:spcBef>
                <a:spcPts val="0"/>
              </a:spcBef>
              <a:buClr>
                <a:schemeClr val="accent1"/>
              </a:buClr>
              <a:buSzPts val="1000"/>
              <a:buFont typeface="Arial" panose="020B0604020202020204" pitchFamily="34" charset="0"/>
              <a:buChar char="•"/>
              <a:tabLst>
                <a:tab pos="361950" algn="l"/>
                <a:tab pos="457200" algn="l"/>
              </a:tabLst>
            </a:pPr>
            <a:r>
              <a:rPr lang="en-GB" sz="1600" u="sng" dirty="0">
                <a:solidFill>
                  <a:srgbClr val="1077D0"/>
                </a:solidFill>
                <a:effectLst/>
                <a:latin typeface="+mj-lt"/>
                <a:ea typeface="Times New Roman" panose="02020603050405020304" pitchFamily="18" charset="0"/>
                <a:cs typeface="Calibri" panose="020F0502020204030204" pitchFamily="34" charset="0"/>
                <a:hlinkClick r:id="rId3"/>
              </a:rPr>
              <a:t>Royal Birmingham Conservatoire</a:t>
            </a:r>
            <a:endParaRPr lang="en-GB" sz="1600" dirty="0">
              <a:solidFill>
                <a:srgbClr val="333333"/>
              </a:solidFill>
              <a:effectLst/>
              <a:latin typeface="+mj-lt"/>
              <a:ea typeface="Calibri" panose="020F0502020204030204" pitchFamily="34" charset="0"/>
              <a:cs typeface="Times New Roman" panose="02020603050405020304" pitchFamily="18" charset="0"/>
            </a:endParaRPr>
          </a:p>
          <a:p>
            <a:pPr marL="268288" lvl="0" indent="180975">
              <a:lnSpc>
                <a:spcPct val="120000"/>
              </a:lnSpc>
              <a:spcBef>
                <a:spcPts val="0"/>
              </a:spcBef>
              <a:buClr>
                <a:schemeClr val="accent1"/>
              </a:buClr>
              <a:buSzPts val="1000"/>
              <a:buFont typeface="Arial" panose="020B0604020202020204" pitchFamily="34" charset="0"/>
              <a:buChar char="•"/>
              <a:tabLst>
                <a:tab pos="361950" algn="l"/>
                <a:tab pos="457200" algn="l"/>
              </a:tabLst>
            </a:pPr>
            <a:r>
              <a:rPr lang="en-GB" sz="1600" u="sng" dirty="0">
                <a:solidFill>
                  <a:srgbClr val="333333"/>
                </a:solidFill>
                <a:ea typeface="Times New Roman" panose="02020603050405020304" pitchFamily="18" charset="0"/>
                <a:cs typeface="Times New Roman" panose="02020603050405020304" pitchFamily="18" charset="0"/>
                <a:hlinkClick r:id="rId4"/>
              </a:rPr>
              <a:t>LAMDA </a:t>
            </a:r>
            <a:endParaRPr lang="en-GB" sz="1600" u="sng" dirty="0">
              <a:solidFill>
                <a:srgbClr val="333333"/>
              </a:solidFill>
              <a:ea typeface="Times New Roman" panose="02020603050405020304" pitchFamily="18" charset="0"/>
              <a:cs typeface="Times New Roman" panose="02020603050405020304" pitchFamily="18" charset="0"/>
              <a:hlinkClick r:id="rId5"/>
            </a:endParaRPr>
          </a:p>
          <a:p>
            <a:pPr marL="268288" lvl="0" indent="180975">
              <a:lnSpc>
                <a:spcPct val="120000"/>
              </a:lnSpc>
              <a:spcBef>
                <a:spcPts val="0"/>
              </a:spcBef>
              <a:buClr>
                <a:schemeClr val="accent1"/>
              </a:buClr>
              <a:buSzPts val="1000"/>
              <a:buFont typeface="Arial" panose="020B0604020202020204" pitchFamily="34" charset="0"/>
              <a:buChar char="•"/>
              <a:tabLst>
                <a:tab pos="361950" algn="l"/>
                <a:tab pos="457200" algn="l"/>
              </a:tabLst>
            </a:pPr>
            <a:r>
              <a:rPr lang="en-GB" sz="1600" u="sng" dirty="0">
                <a:solidFill>
                  <a:srgbClr val="1077D0"/>
                </a:solidFill>
                <a:effectLst/>
                <a:latin typeface="+mj-lt"/>
                <a:ea typeface="Times New Roman" panose="02020603050405020304" pitchFamily="18" charset="0"/>
                <a:cs typeface="Calibri" panose="020F0502020204030204" pitchFamily="34" charset="0"/>
                <a:hlinkClick r:id="rId5"/>
              </a:rPr>
              <a:t>Leeds Conservatoire</a:t>
            </a:r>
            <a:endParaRPr lang="en-GB" sz="1600" dirty="0">
              <a:solidFill>
                <a:srgbClr val="333333"/>
              </a:solidFill>
              <a:effectLst/>
              <a:latin typeface="+mj-lt"/>
              <a:ea typeface="Calibri" panose="020F0502020204030204" pitchFamily="34" charset="0"/>
              <a:cs typeface="Times New Roman" panose="02020603050405020304" pitchFamily="18" charset="0"/>
            </a:endParaRPr>
          </a:p>
          <a:p>
            <a:pPr marL="268288" lvl="0" indent="180975">
              <a:lnSpc>
                <a:spcPct val="120000"/>
              </a:lnSpc>
              <a:spcBef>
                <a:spcPts val="0"/>
              </a:spcBef>
              <a:buClr>
                <a:schemeClr val="accent1"/>
              </a:buClr>
              <a:buSzPts val="1000"/>
              <a:buFont typeface="Arial" panose="020B0604020202020204" pitchFamily="34" charset="0"/>
              <a:buChar char="•"/>
              <a:tabLst>
                <a:tab pos="361950" algn="l"/>
                <a:tab pos="457200" algn="l"/>
              </a:tabLst>
            </a:pPr>
            <a:r>
              <a:rPr lang="en-GB" sz="1600" u="sng" dirty="0">
                <a:solidFill>
                  <a:srgbClr val="1077D0"/>
                </a:solidFill>
                <a:effectLst/>
                <a:latin typeface="+mj-lt"/>
                <a:ea typeface="Times New Roman" panose="02020603050405020304" pitchFamily="18" charset="0"/>
                <a:cs typeface="Calibri" panose="020F0502020204030204" pitchFamily="34" charset="0"/>
                <a:hlinkClick r:id="rId6"/>
              </a:rPr>
              <a:t>Royal Academy of Music</a:t>
            </a:r>
            <a:endParaRPr lang="en-GB" sz="1600" dirty="0">
              <a:solidFill>
                <a:srgbClr val="333333"/>
              </a:solidFill>
              <a:effectLst/>
              <a:latin typeface="+mj-lt"/>
              <a:ea typeface="Calibri" panose="020F0502020204030204" pitchFamily="34" charset="0"/>
              <a:cs typeface="Times New Roman" panose="02020603050405020304" pitchFamily="18" charset="0"/>
            </a:endParaRPr>
          </a:p>
          <a:p>
            <a:pPr marL="268288" lvl="0" indent="180975">
              <a:lnSpc>
                <a:spcPct val="120000"/>
              </a:lnSpc>
              <a:spcBef>
                <a:spcPts val="0"/>
              </a:spcBef>
              <a:buClr>
                <a:schemeClr val="accent1"/>
              </a:buClr>
              <a:buSzPts val="1000"/>
              <a:buFont typeface="Arial" panose="020B0604020202020204" pitchFamily="34" charset="0"/>
              <a:buChar char="•"/>
              <a:tabLst>
                <a:tab pos="361950" algn="l"/>
                <a:tab pos="457200" algn="l"/>
              </a:tabLst>
            </a:pPr>
            <a:r>
              <a:rPr lang="en-GB" sz="1600" u="sng" dirty="0">
                <a:solidFill>
                  <a:srgbClr val="1077D0"/>
                </a:solidFill>
                <a:effectLst/>
                <a:latin typeface="+mj-lt"/>
                <a:ea typeface="Times New Roman" panose="02020603050405020304" pitchFamily="18" charset="0"/>
                <a:cs typeface="Calibri" panose="020F0502020204030204" pitchFamily="34" charset="0"/>
                <a:hlinkClick r:id="rId7"/>
              </a:rPr>
              <a:t>Royal College of Music</a:t>
            </a:r>
            <a:endParaRPr lang="en-GB" sz="1600" dirty="0">
              <a:solidFill>
                <a:srgbClr val="333333"/>
              </a:solidFill>
              <a:effectLst/>
              <a:latin typeface="+mj-lt"/>
              <a:ea typeface="Calibri" panose="020F0502020204030204" pitchFamily="34" charset="0"/>
              <a:cs typeface="Times New Roman" panose="02020603050405020304" pitchFamily="18" charset="0"/>
            </a:endParaRPr>
          </a:p>
          <a:p>
            <a:pPr marL="268288" lvl="0" indent="180975">
              <a:lnSpc>
                <a:spcPct val="120000"/>
              </a:lnSpc>
              <a:spcBef>
                <a:spcPts val="0"/>
              </a:spcBef>
              <a:buClr>
                <a:schemeClr val="accent1"/>
              </a:buClr>
              <a:buSzPts val="1000"/>
              <a:buFont typeface="Arial" panose="020B0604020202020204" pitchFamily="34" charset="0"/>
              <a:buChar char="•"/>
              <a:tabLst>
                <a:tab pos="361950" algn="l"/>
                <a:tab pos="457200" algn="l"/>
              </a:tabLst>
            </a:pPr>
            <a:r>
              <a:rPr lang="en-GB" sz="1600" u="sng" dirty="0">
                <a:solidFill>
                  <a:srgbClr val="1077D0"/>
                </a:solidFill>
                <a:effectLst/>
                <a:latin typeface="+mj-lt"/>
                <a:ea typeface="Times New Roman" panose="02020603050405020304" pitchFamily="18" charset="0"/>
                <a:cs typeface="Calibri" panose="020F0502020204030204" pitchFamily="34" charset="0"/>
                <a:hlinkClick r:id="rId8"/>
              </a:rPr>
              <a:t>Royal Conservatoire of Scotland</a:t>
            </a:r>
            <a:endParaRPr lang="en-GB" sz="1600" dirty="0">
              <a:solidFill>
                <a:srgbClr val="333333"/>
              </a:solidFill>
              <a:effectLst/>
              <a:latin typeface="+mj-lt"/>
              <a:ea typeface="Calibri" panose="020F0502020204030204" pitchFamily="34" charset="0"/>
              <a:cs typeface="Times New Roman" panose="02020603050405020304" pitchFamily="18" charset="0"/>
            </a:endParaRPr>
          </a:p>
          <a:p>
            <a:pPr marL="268288" lvl="0" indent="180975">
              <a:lnSpc>
                <a:spcPct val="120000"/>
              </a:lnSpc>
              <a:spcBef>
                <a:spcPts val="0"/>
              </a:spcBef>
              <a:buClr>
                <a:schemeClr val="accent1"/>
              </a:buClr>
              <a:buSzPts val="1000"/>
              <a:buFont typeface="Arial" panose="020B0604020202020204" pitchFamily="34" charset="0"/>
              <a:buChar char="•"/>
              <a:tabLst>
                <a:tab pos="361950" algn="l"/>
                <a:tab pos="457200" algn="l"/>
              </a:tabLst>
            </a:pPr>
            <a:r>
              <a:rPr lang="en-GB" sz="1600" u="sng" dirty="0">
                <a:solidFill>
                  <a:srgbClr val="1077D0"/>
                </a:solidFill>
                <a:effectLst/>
                <a:latin typeface="+mj-lt"/>
                <a:ea typeface="Times New Roman" panose="02020603050405020304" pitchFamily="18" charset="0"/>
                <a:cs typeface="Calibri" panose="020F0502020204030204" pitchFamily="34" charset="0"/>
                <a:hlinkClick r:id="rId9"/>
              </a:rPr>
              <a:t>Royal Northern College of Music</a:t>
            </a:r>
            <a:endParaRPr lang="en-GB" sz="1600" dirty="0">
              <a:solidFill>
                <a:srgbClr val="333333"/>
              </a:solidFill>
              <a:effectLst/>
              <a:latin typeface="+mj-lt"/>
              <a:ea typeface="Calibri" panose="020F0502020204030204" pitchFamily="34" charset="0"/>
              <a:cs typeface="Times New Roman" panose="02020603050405020304" pitchFamily="18" charset="0"/>
            </a:endParaRPr>
          </a:p>
          <a:p>
            <a:pPr marL="268288" lvl="0" indent="180975">
              <a:lnSpc>
                <a:spcPct val="120000"/>
              </a:lnSpc>
              <a:spcBef>
                <a:spcPts val="0"/>
              </a:spcBef>
              <a:buClr>
                <a:schemeClr val="accent1"/>
              </a:buClr>
              <a:buSzPts val="1000"/>
              <a:buFont typeface="Arial" panose="020B0604020202020204" pitchFamily="34" charset="0"/>
              <a:buChar char="•"/>
              <a:tabLst>
                <a:tab pos="361950" algn="l"/>
                <a:tab pos="457200" algn="l"/>
              </a:tabLst>
            </a:pPr>
            <a:r>
              <a:rPr lang="en-GB" sz="1600" u="sng" dirty="0">
                <a:solidFill>
                  <a:srgbClr val="1077D0"/>
                </a:solidFill>
                <a:effectLst/>
                <a:latin typeface="+mj-lt"/>
                <a:ea typeface="Times New Roman" panose="02020603050405020304" pitchFamily="18" charset="0"/>
                <a:cs typeface="Calibri" panose="020F0502020204030204" pitchFamily="34" charset="0"/>
                <a:hlinkClick r:id="rId10"/>
              </a:rPr>
              <a:t>Royal Welsh College of Music and Drama</a:t>
            </a:r>
            <a:endParaRPr lang="en-GB" sz="1600" dirty="0">
              <a:solidFill>
                <a:srgbClr val="333333"/>
              </a:solidFill>
              <a:effectLst/>
              <a:latin typeface="+mj-lt"/>
              <a:ea typeface="Calibri" panose="020F0502020204030204" pitchFamily="34" charset="0"/>
              <a:cs typeface="Times New Roman" panose="02020603050405020304" pitchFamily="18" charset="0"/>
            </a:endParaRPr>
          </a:p>
          <a:p>
            <a:pPr marL="268288" lvl="0" indent="180975">
              <a:lnSpc>
                <a:spcPct val="120000"/>
              </a:lnSpc>
              <a:spcBef>
                <a:spcPts val="0"/>
              </a:spcBef>
              <a:buClr>
                <a:schemeClr val="accent1"/>
              </a:buClr>
              <a:buSzPts val="1000"/>
              <a:buFont typeface="Arial" panose="020B0604020202020204" pitchFamily="34" charset="0"/>
              <a:buChar char="•"/>
              <a:tabLst>
                <a:tab pos="361950" algn="l"/>
                <a:tab pos="457200" algn="l"/>
              </a:tabLst>
            </a:pPr>
            <a:r>
              <a:rPr lang="en-GB" sz="1600" u="sng" dirty="0">
                <a:solidFill>
                  <a:srgbClr val="1077D0"/>
                </a:solidFill>
                <a:effectLst/>
                <a:latin typeface="+mj-lt"/>
                <a:ea typeface="Times New Roman" panose="02020603050405020304" pitchFamily="18" charset="0"/>
                <a:cs typeface="Calibri" panose="020F0502020204030204" pitchFamily="34" charset="0"/>
                <a:hlinkClick r:id="rId11"/>
              </a:rPr>
              <a:t>Trinity Laban Conservatoire of Music and Dance</a:t>
            </a:r>
            <a:endParaRPr lang="en-GB" sz="1600" dirty="0">
              <a:solidFill>
                <a:srgbClr val="333333"/>
              </a:solidFill>
              <a:effectLst/>
              <a:latin typeface="+mj-lt"/>
              <a:ea typeface="Calibri" panose="020F0502020204030204" pitchFamily="34" charset="0"/>
              <a:cs typeface="Times New Roman" panose="02020603050405020304" pitchFamily="18" charset="0"/>
            </a:endParaRPr>
          </a:p>
          <a:p>
            <a:pPr>
              <a:lnSpc>
                <a:spcPct val="120000"/>
              </a:lnSpc>
              <a:spcBef>
                <a:spcPts val="0"/>
              </a:spcBef>
            </a:pPr>
            <a:endParaRPr lang="en-GB" dirty="0">
              <a:latin typeface="+mj-lt"/>
            </a:endParaRPr>
          </a:p>
        </p:txBody>
      </p:sp>
    </p:spTree>
    <p:custDataLst>
      <p:tags r:id="rId1"/>
    </p:custDataLst>
    <p:extLst>
      <p:ext uri="{BB962C8B-B14F-4D97-AF65-F5344CB8AC3E}">
        <p14:creationId xmlns:p14="http://schemas.microsoft.com/office/powerpoint/2010/main" val="383320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DC24A802-AACE-4233-ACB9-3CD4D8030C3F}"/>
              </a:ext>
            </a:extLst>
          </p:cNvPr>
          <p:cNvSpPr txBox="1">
            <a:spLocks noGrp="1"/>
          </p:cNvSpPr>
          <p:nvPr>
            <p:ph type="title"/>
          </p:nvPr>
        </p:nvSpPr>
        <p:spPr>
          <a:xfrm>
            <a:off x="287341" y="541730"/>
            <a:ext cx="7610869" cy="1019027"/>
          </a:xfrm>
        </p:spPr>
        <p:txBody>
          <a:bodyPr>
            <a:normAutofit/>
          </a:bodyPr>
          <a:lstStyle/>
          <a:p>
            <a:r>
              <a:rPr lang="en-GB" b="1" dirty="0">
                <a:solidFill>
                  <a:srgbClr val="333333"/>
                </a:solidFill>
                <a:effectLst/>
                <a:latin typeface="Calibri"/>
                <a:ea typeface="Times New Roman" panose="02020603050405020304" pitchFamily="18" charset="0"/>
                <a:cs typeface="Calibri"/>
              </a:rPr>
              <a:t>What’s the differenc</a:t>
            </a:r>
            <a:r>
              <a:rPr lang="en-GB" dirty="0">
                <a:solidFill>
                  <a:srgbClr val="333333"/>
                </a:solidFill>
                <a:latin typeface="Calibri"/>
                <a:ea typeface="Times New Roman" panose="02020603050405020304" pitchFamily="18" charset="0"/>
                <a:cs typeface="Calibri"/>
              </a:rPr>
              <a:t>e to university? </a:t>
            </a:r>
            <a:br>
              <a:rPr lang="en-GB" b="1" dirty="0">
                <a:effectLst/>
                <a:latin typeface="Calibri" panose="020F0502020204030204" pitchFamily="34" charset="0"/>
                <a:ea typeface="Times New Roman" panose="02020603050405020304" pitchFamily="18" charset="0"/>
                <a:cs typeface="Calibri" panose="020F0502020204030204" pitchFamily="34" charset="0"/>
              </a:rPr>
            </a:br>
            <a:endParaRPr lang="en-GB" dirty="0"/>
          </a:p>
        </p:txBody>
      </p:sp>
      <p:sp>
        <p:nvSpPr>
          <p:cNvPr id="4" name="Date Placeholder 3">
            <a:extLst>
              <a:ext uri="{FF2B5EF4-FFF2-40B4-BE49-F238E27FC236}">
                <a16:creationId xmlns:a16="http://schemas.microsoft.com/office/drawing/2014/main" id="{923413C5-8347-4EC4-A113-ABEC663C690F}"/>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5C158D6-3438-4FBB-B4D4-E78B4AFF5A3C}"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25 July 2023</a:t>
            </a:fld>
            <a:endParaRPr lang="en-US" sz="900" b="0" i="0" u="none" strike="noStrike" kern="1200" cap="none" spc="0" baseline="0" dirty="0">
              <a:solidFill>
                <a:srgbClr val="1F2834"/>
              </a:solidFill>
              <a:uFillTx/>
              <a:latin typeface="Calibri"/>
            </a:endParaRPr>
          </a:p>
        </p:txBody>
      </p:sp>
      <p:sp>
        <p:nvSpPr>
          <p:cNvPr id="5" name="Footer Placeholder 4">
            <a:extLst>
              <a:ext uri="{FF2B5EF4-FFF2-40B4-BE49-F238E27FC236}">
                <a16:creationId xmlns:a16="http://schemas.microsoft.com/office/drawing/2014/main" id="{8003FBAD-2817-411E-AA3E-8E5FEB5DFA9B}"/>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6" name="Slide Number Placeholder 5">
            <a:extLst>
              <a:ext uri="{FF2B5EF4-FFF2-40B4-BE49-F238E27FC236}">
                <a16:creationId xmlns:a16="http://schemas.microsoft.com/office/drawing/2014/main" id="{E0758986-D3F9-451A-829C-E9B515CC28A1}"/>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dirty="0">
                <a:solidFill>
                  <a:srgbClr val="1F2834"/>
                </a:solidFill>
                <a:latin typeface="Calibri"/>
              </a:rPr>
              <a:t>|   </a:t>
            </a:r>
            <a:fld id="{7EB7DE69-B12F-4AF8-ABDE-1597214DA4DF}" type="slidenum">
              <a:rPr sz="900" smtClean="0">
                <a:solidFill>
                  <a:srgbClr val="1F2834"/>
                </a:solidFill>
                <a:latin typeface="Calibri"/>
              </a:rPr>
              <a:t>3</a:t>
            </a:fld>
            <a:endParaRPr lang="en-US" sz="900" dirty="0">
              <a:solidFill>
                <a:srgbClr val="1F2834"/>
              </a:solidFill>
              <a:latin typeface="Calibri"/>
            </a:endParaRPr>
          </a:p>
        </p:txBody>
      </p:sp>
      <p:graphicFrame>
        <p:nvGraphicFramePr>
          <p:cNvPr id="7" name="Diagram 6">
            <a:extLst>
              <a:ext uri="{FF2B5EF4-FFF2-40B4-BE49-F238E27FC236}">
                <a16:creationId xmlns:a16="http://schemas.microsoft.com/office/drawing/2014/main" id="{2111A0B0-A5F1-4FE1-AD1C-03B8DCF840B1}"/>
              </a:ext>
            </a:extLst>
          </p:cNvPr>
          <p:cNvGraphicFramePr/>
          <p:nvPr>
            <p:extLst>
              <p:ext uri="{D42A27DB-BD31-4B8C-83A1-F6EECF244321}">
                <p14:modId xmlns:p14="http://schemas.microsoft.com/office/powerpoint/2010/main" val="2097779841"/>
              </p:ext>
            </p:extLst>
          </p:nvPr>
        </p:nvGraphicFramePr>
        <p:xfrm>
          <a:off x="287299" y="454586"/>
          <a:ext cx="8403021" cy="48343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16991631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393ADEF-5811-4055-AC2D-DB3F1A10723A}"/>
              </a:ext>
            </a:extLst>
          </p:cNvPr>
          <p:cNvSpPr>
            <a:spLocks noGrp="1"/>
          </p:cNvSpPr>
          <p:nvPr>
            <p:ph type="title"/>
          </p:nvPr>
        </p:nvSpPr>
        <p:spPr/>
        <p:txBody>
          <a:bodyPr/>
          <a:lstStyle/>
          <a:p>
            <a:r>
              <a:rPr lang="en-GB" dirty="0"/>
              <a:t>Making an application </a:t>
            </a:r>
          </a:p>
        </p:txBody>
      </p:sp>
      <p:sp>
        <p:nvSpPr>
          <p:cNvPr id="3" name="Date Placeholder 2">
            <a:extLst>
              <a:ext uri="{FF2B5EF4-FFF2-40B4-BE49-F238E27FC236}">
                <a16:creationId xmlns:a16="http://schemas.microsoft.com/office/drawing/2014/main" id="{DD34EC66-1EB7-4EF3-AD57-45B2CD74CE9A}"/>
              </a:ext>
            </a:extLst>
          </p:cNvPr>
          <p:cNvSpPr>
            <a:spLocks noGrp="1"/>
          </p:cNvSpPr>
          <p:nvPr>
            <p:ph type="dt" sz="half" idx="4294967295"/>
          </p:nvPr>
        </p:nvSpPr>
        <p:spPr>
          <a:xfrm>
            <a:off x="6802438" y="4865688"/>
            <a:ext cx="2341562" cy="234950"/>
          </a:xfrm>
        </p:spPr>
        <p:txBody>
          <a:bodyPr/>
          <a:lstStyle/>
          <a:p>
            <a:fld id="{E13ED7F5-D386-9F4E-93F6-FF04FAB3DF3D}" type="datetime4">
              <a:rPr lang="en-GB" smtClean="0"/>
              <a:t>25 July 2023</a:t>
            </a:fld>
            <a:endParaRPr lang="en-US"/>
          </a:p>
        </p:txBody>
      </p:sp>
      <p:sp>
        <p:nvSpPr>
          <p:cNvPr id="4" name="Slide Number Placeholder 3">
            <a:extLst>
              <a:ext uri="{FF2B5EF4-FFF2-40B4-BE49-F238E27FC236}">
                <a16:creationId xmlns:a16="http://schemas.microsoft.com/office/drawing/2014/main" id="{558F9199-1623-45E7-B489-ECCFD2B54C58}"/>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4</a:t>
            </a:fld>
            <a:endParaRPr lang="en-US"/>
          </a:p>
        </p:txBody>
      </p:sp>
      <p:sp>
        <p:nvSpPr>
          <p:cNvPr id="5" name="Footer Placeholder 4">
            <a:extLst>
              <a:ext uri="{FF2B5EF4-FFF2-40B4-BE49-F238E27FC236}">
                <a16:creationId xmlns:a16="http://schemas.microsoft.com/office/drawing/2014/main" id="{8530E7EE-28ED-4416-9BD1-D666BE7D8FC1}"/>
              </a:ext>
            </a:extLst>
          </p:cNvPr>
          <p:cNvSpPr>
            <a:spLocks noGrp="1"/>
          </p:cNvSpPr>
          <p:nvPr>
            <p:ph type="ftr" sz="quarter" idx="4294967295"/>
          </p:nvPr>
        </p:nvSpPr>
        <p:spPr>
          <a:xfrm>
            <a:off x="0" y="4865688"/>
            <a:ext cx="4483100" cy="225425"/>
          </a:xfrm>
        </p:spPr>
        <p:txBody>
          <a:bodyPr/>
          <a:lstStyle/>
          <a:p>
            <a:r>
              <a:rPr lang="en-US" dirty="0"/>
              <a:t>Security marking: </a:t>
            </a:r>
            <a:r>
              <a:rPr lang="en-US" b="1" dirty="0"/>
              <a:t>PUBLIC</a:t>
            </a:r>
          </a:p>
        </p:txBody>
      </p:sp>
    </p:spTree>
    <p:extLst>
      <p:ext uri="{BB962C8B-B14F-4D97-AF65-F5344CB8AC3E}">
        <p14:creationId xmlns:p14="http://schemas.microsoft.com/office/powerpoint/2010/main" val="22271996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CCC41B1-959E-406E-9421-DD19AE24380A}"/>
              </a:ext>
            </a:extLst>
          </p:cNvPr>
          <p:cNvSpPr>
            <a:spLocks noGrp="1"/>
          </p:cNvSpPr>
          <p:nvPr>
            <p:ph type="title"/>
          </p:nvPr>
        </p:nvSpPr>
        <p:spPr>
          <a:xfrm>
            <a:off x="287337" y="0"/>
            <a:ext cx="3832176" cy="987425"/>
          </a:xfrm>
        </p:spPr>
        <p:txBody>
          <a:bodyPr/>
          <a:lstStyle/>
          <a:p>
            <a:r>
              <a:rPr lang="en-GB" dirty="0"/>
              <a:t>Start your research </a:t>
            </a:r>
          </a:p>
        </p:txBody>
      </p:sp>
      <p:sp>
        <p:nvSpPr>
          <p:cNvPr id="9" name="Text Placeholder 8">
            <a:extLst>
              <a:ext uri="{FF2B5EF4-FFF2-40B4-BE49-F238E27FC236}">
                <a16:creationId xmlns:a16="http://schemas.microsoft.com/office/drawing/2014/main" id="{76253255-6D56-451D-B625-5E1B6269739E}"/>
              </a:ext>
            </a:extLst>
          </p:cNvPr>
          <p:cNvSpPr>
            <a:spLocks noGrp="1"/>
          </p:cNvSpPr>
          <p:nvPr>
            <p:ph type="body" sz="half" idx="2"/>
          </p:nvPr>
        </p:nvSpPr>
        <p:spPr>
          <a:xfrm>
            <a:off x="287338" y="1151257"/>
            <a:ext cx="4197952" cy="3077766"/>
          </a:xfrm>
        </p:spPr>
        <p:txBody>
          <a:bodyPr/>
          <a:lstStyle/>
          <a:p>
            <a:r>
              <a:rPr lang="en-GB" sz="1600" dirty="0"/>
              <a:t>Register with the UCAS Hub to: </a:t>
            </a:r>
          </a:p>
          <a:p>
            <a:pPr marL="171450" indent="-171450">
              <a:buClr>
                <a:srgbClr val="836CD8"/>
              </a:buClr>
              <a:buFont typeface="Arial" panose="020B0604020202020204" pitchFamily="34" charset="0"/>
              <a:buChar char="•"/>
            </a:pPr>
            <a:r>
              <a:rPr lang="en-GB" sz="1600" dirty="0"/>
              <a:t>explore careers, subjects, places, and apprenticeships </a:t>
            </a:r>
          </a:p>
          <a:p>
            <a:pPr marL="171450" indent="-171450">
              <a:buClr>
                <a:srgbClr val="836CD8"/>
              </a:buClr>
              <a:buFont typeface="Arial" panose="020B0604020202020204" pitchFamily="34" charset="0"/>
              <a:buChar char="•"/>
            </a:pPr>
            <a:r>
              <a:rPr lang="en-GB" sz="1600" dirty="0"/>
              <a:t>find and favourite courses</a:t>
            </a:r>
          </a:p>
          <a:p>
            <a:pPr marL="171450" indent="-171450">
              <a:buClr>
                <a:srgbClr val="836CD8"/>
              </a:buClr>
              <a:buFont typeface="Arial" panose="020B0604020202020204" pitchFamily="34" charset="0"/>
              <a:buChar char="•"/>
            </a:pPr>
            <a:r>
              <a:rPr lang="en-GB" sz="1600" dirty="0"/>
              <a:t>search for open days and online events</a:t>
            </a:r>
          </a:p>
          <a:p>
            <a:pPr marL="171450" indent="-171450">
              <a:buClr>
                <a:srgbClr val="836CD8"/>
              </a:buClr>
              <a:buFont typeface="Arial" panose="020B0604020202020204" pitchFamily="34" charset="0"/>
              <a:buChar char="•"/>
            </a:pPr>
            <a:r>
              <a:rPr lang="en-GB" sz="1600" dirty="0"/>
              <a:t>speak to those in the know using </a:t>
            </a:r>
            <a:r>
              <a:rPr lang="en-GB" sz="1600" dirty="0">
                <a:hlinkClick r:id="rId2"/>
              </a:rPr>
              <a:t>Unibuddy</a:t>
            </a:r>
            <a:endParaRPr lang="en-GB" sz="1600" dirty="0"/>
          </a:p>
          <a:p>
            <a:pPr marL="171450" indent="-171450">
              <a:buClr>
                <a:srgbClr val="836CD8"/>
              </a:buClr>
              <a:buFont typeface="Arial" panose="020B0604020202020204" pitchFamily="34" charset="0"/>
              <a:buChar char="•"/>
            </a:pPr>
            <a:r>
              <a:rPr lang="en-GB" sz="1600" dirty="0"/>
              <a:t>speak to  career, higher education, and application specialists by attending the </a:t>
            </a:r>
            <a:r>
              <a:rPr lang="en-GB" sz="1600" dirty="0">
                <a:hlinkClick r:id="rId3"/>
              </a:rPr>
              <a:t>Hub lives</a:t>
            </a:r>
            <a:r>
              <a:rPr lang="en-GB" sz="1600" dirty="0"/>
              <a:t>.</a:t>
            </a:r>
          </a:p>
          <a:p>
            <a:pPr marL="171450" indent="-171450">
              <a:buClr>
                <a:srgbClr val="836CD8"/>
              </a:buClr>
              <a:buFont typeface="Arial" panose="020B0604020202020204" pitchFamily="34" charset="0"/>
              <a:buChar char="•"/>
            </a:pPr>
            <a:r>
              <a:rPr lang="en-GB" sz="1600" dirty="0"/>
              <a:t>See </a:t>
            </a:r>
            <a:r>
              <a:rPr lang="en-GB" sz="1600" dirty="0">
                <a:hlinkClick r:id="rId4"/>
              </a:rPr>
              <a:t>ucas.com/conservatoires</a:t>
            </a:r>
            <a:r>
              <a:rPr lang="en-GB" sz="1600" dirty="0"/>
              <a:t> for more advice and guidance. </a:t>
            </a:r>
          </a:p>
        </p:txBody>
      </p:sp>
      <p:sp>
        <p:nvSpPr>
          <p:cNvPr id="4" name="Date Placeholder 3">
            <a:extLst>
              <a:ext uri="{FF2B5EF4-FFF2-40B4-BE49-F238E27FC236}">
                <a16:creationId xmlns:a16="http://schemas.microsoft.com/office/drawing/2014/main" id="{E192CACC-8AC2-457C-8768-4D21D11CAD8F}"/>
              </a:ext>
            </a:extLst>
          </p:cNvPr>
          <p:cNvSpPr>
            <a:spLocks noGrp="1"/>
          </p:cNvSpPr>
          <p:nvPr>
            <p:ph type="dt" sz="half" idx="10"/>
          </p:nvPr>
        </p:nvSpPr>
        <p:spPr/>
        <p:txBody>
          <a:bodyPr/>
          <a:lstStyle/>
          <a:p>
            <a:fld id="{E13ED7F5-D386-9F4E-93F6-FF04FAB3DF3D}" type="datetime4">
              <a:rPr lang="en-GB" smtClean="0"/>
              <a:t>25 July 2023</a:t>
            </a:fld>
            <a:endParaRPr lang="en-US" dirty="0"/>
          </a:p>
        </p:txBody>
      </p:sp>
      <p:sp>
        <p:nvSpPr>
          <p:cNvPr id="6" name="Footer Placeholder 5">
            <a:extLst>
              <a:ext uri="{FF2B5EF4-FFF2-40B4-BE49-F238E27FC236}">
                <a16:creationId xmlns:a16="http://schemas.microsoft.com/office/drawing/2014/main" id="{3223B6E0-901E-4952-93D1-6C46E179DB8E}"/>
              </a:ext>
            </a:extLst>
          </p:cNvPr>
          <p:cNvSpPr>
            <a:spLocks noGrp="1"/>
          </p:cNvSpPr>
          <p:nvPr>
            <p:ph type="ftr" sz="quarter" idx="3"/>
          </p:nvPr>
        </p:nvSpPr>
        <p:spPr/>
        <p:txBody>
          <a:bodyPr/>
          <a:lstStyle/>
          <a:p>
            <a:r>
              <a:rPr lang="en-US" dirty="0"/>
              <a:t>Security marking: </a:t>
            </a:r>
            <a:r>
              <a:rPr lang="en-US" b="1" dirty="0"/>
              <a:t>PUBLIC</a:t>
            </a:r>
          </a:p>
        </p:txBody>
      </p:sp>
      <p:sp>
        <p:nvSpPr>
          <p:cNvPr id="5" name="Slide Number Placeholder 4">
            <a:extLst>
              <a:ext uri="{FF2B5EF4-FFF2-40B4-BE49-F238E27FC236}">
                <a16:creationId xmlns:a16="http://schemas.microsoft.com/office/drawing/2014/main" id="{285AACCA-914C-4900-B14A-C636D121CACA}"/>
              </a:ext>
            </a:extLst>
          </p:cNvPr>
          <p:cNvSpPr>
            <a:spLocks noGrp="1"/>
          </p:cNvSpPr>
          <p:nvPr>
            <p:ph type="sldNum" sz="quarter" idx="4"/>
          </p:nvPr>
        </p:nvSpPr>
        <p:spPr/>
        <p:txBody>
          <a:bodyPr/>
          <a:lstStyle/>
          <a:p>
            <a:r>
              <a:rPr lang="en-US"/>
              <a:t>|   </a:t>
            </a:r>
            <a:fld id="{D7A593A7-184A-6D43-8A36-702213271FF9}" type="slidenum">
              <a:rPr lang="en-US" smtClean="0"/>
              <a:pPr/>
              <a:t>5</a:t>
            </a:fld>
            <a:endParaRPr lang="en-US"/>
          </a:p>
        </p:txBody>
      </p:sp>
      <p:grpSp>
        <p:nvGrpSpPr>
          <p:cNvPr id="11" name="Group 10">
            <a:extLst>
              <a:ext uri="{FF2B5EF4-FFF2-40B4-BE49-F238E27FC236}">
                <a16:creationId xmlns:a16="http://schemas.microsoft.com/office/drawing/2014/main" id="{04C0A892-0FC8-2301-F91C-C7299DC43B72}"/>
              </a:ext>
            </a:extLst>
          </p:cNvPr>
          <p:cNvGrpSpPr/>
          <p:nvPr/>
        </p:nvGrpSpPr>
        <p:grpSpPr>
          <a:xfrm>
            <a:off x="4769962" y="1431472"/>
            <a:ext cx="3974895" cy="2516414"/>
            <a:chOff x="723189" y="613227"/>
            <a:chExt cx="7043000" cy="4091214"/>
          </a:xfrm>
        </p:grpSpPr>
        <p:pic>
          <p:nvPicPr>
            <p:cNvPr id="12" name="Picture 11">
              <a:extLst>
                <a:ext uri="{FF2B5EF4-FFF2-40B4-BE49-F238E27FC236}">
                  <a16:creationId xmlns:a16="http://schemas.microsoft.com/office/drawing/2014/main" id="{EFEA3DFA-6098-6E53-8460-9C909CDF1BF8}"/>
                </a:ext>
              </a:extLst>
            </p:cNvPr>
            <p:cNvPicPr>
              <a:picLocks noChangeAspect="1"/>
            </p:cNvPicPr>
            <p:nvPr/>
          </p:nvPicPr>
          <p:blipFill rotWithShape="1">
            <a:blip r:embed="rId5"/>
            <a:srcRect t="51358"/>
            <a:stretch/>
          </p:blipFill>
          <p:spPr>
            <a:xfrm>
              <a:off x="723189" y="2202542"/>
              <a:ext cx="7042999" cy="2501899"/>
            </a:xfrm>
            <a:prstGeom prst="rect">
              <a:avLst/>
            </a:prstGeom>
          </p:spPr>
        </p:pic>
        <p:pic>
          <p:nvPicPr>
            <p:cNvPr id="13" name="Picture 12">
              <a:extLst>
                <a:ext uri="{FF2B5EF4-FFF2-40B4-BE49-F238E27FC236}">
                  <a16:creationId xmlns:a16="http://schemas.microsoft.com/office/drawing/2014/main" id="{7CF1C4C1-033C-CC63-6088-E2E30ACA2AB2}"/>
                </a:ext>
              </a:extLst>
            </p:cNvPr>
            <p:cNvPicPr>
              <a:picLocks noChangeAspect="1"/>
            </p:cNvPicPr>
            <p:nvPr/>
          </p:nvPicPr>
          <p:blipFill rotWithShape="1">
            <a:blip r:embed="rId5"/>
            <a:srcRect b="68960"/>
            <a:stretch/>
          </p:blipFill>
          <p:spPr>
            <a:xfrm>
              <a:off x="723190" y="613227"/>
              <a:ext cx="7042999" cy="1596571"/>
            </a:xfrm>
            <a:prstGeom prst="rect">
              <a:avLst/>
            </a:prstGeom>
          </p:spPr>
        </p:pic>
      </p:grpSp>
    </p:spTree>
    <p:extLst>
      <p:ext uri="{BB962C8B-B14F-4D97-AF65-F5344CB8AC3E}">
        <p14:creationId xmlns:p14="http://schemas.microsoft.com/office/powerpoint/2010/main" val="23982605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2">
            <a:extLst>
              <a:ext uri="{FF2B5EF4-FFF2-40B4-BE49-F238E27FC236}">
                <a16:creationId xmlns:a16="http://schemas.microsoft.com/office/drawing/2014/main" id="{24105B92-4477-42F1-A0A3-D0C3D624582F}"/>
              </a:ext>
            </a:extLst>
          </p:cNvPr>
          <p:cNvGraphicFramePr>
            <a:graphicFrameLocks noGrp="1"/>
          </p:cNvGraphicFramePr>
          <p:nvPr>
            <p:ph idx="1"/>
            <p:extLst>
              <p:ext uri="{D42A27DB-BD31-4B8C-83A1-F6EECF244321}">
                <p14:modId xmlns:p14="http://schemas.microsoft.com/office/powerpoint/2010/main" val="3321845146"/>
              </p:ext>
            </p:extLst>
          </p:nvPr>
        </p:nvGraphicFramePr>
        <p:xfrm>
          <a:off x="457994" y="1406524"/>
          <a:ext cx="8228012" cy="2997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69C8E720-071E-4E24-ABCA-A4AFEBC25092}"/>
              </a:ext>
            </a:extLst>
          </p:cNvPr>
          <p:cNvSpPr txBox="1">
            <a:spLocks noGrp="1"/>
          </p:cNvSpPr>
          <p:nvPr>
            <p:ph type="title"/>
          </p:nvPr>
        </p:nvSpPr>
        <p:spPr>
          <a:xfrm>
            <a:off x="287338" y="113387"/>
            <a:ext cx="7610869" cy="1019027"/>
          </a:xfrm>
        </p:spPr>
        <p:txBody>
          <a:bodyPr>
            <a:normAutofit/>
          </a:bodyPr>
          <a:lstStyle/>
          <a:p>
            <a:pPr lvl="0"/>
            <a:r>
              <a:rPr lang="en-GB" dirty="0"/>
              <a:t>When to apply for 2024 entry</a:t>
            </a:r>
          </a:p>
        </p:txBody>
      </p:sp>
      <p:sp>
        <p:nvSpPr>
          <p:cNvPr id="4" name="Date Placeholder 3">
            <a:extLst>
              <a:ext uri="{FF2B5EF4-FFF2-40B4-BE49-F238E27FC236}">
                <a16:creationId xmlns:a16="http://schemas.microsoft.com/office/drawing/2014/main" id="{D33690D5-7909-431A-9DFB-8CCF08DE8C9D}"/>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E14D3AB-EBD0-44CB-98FB-38E32DA8618F}"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25 July 2023</a:t>
            </a:fld>
            <a:endParaRPr lang="en-US" sz="900" b="0" i="0" u="none" strike="noStrike" kern="1200" cap="none" spc="0" baseline="0">
              <a:solidFill>
                <a:srgbClr val="FFFFFF"/>
              </a:solidFill>
              <a:uFillTx/>
              <a:latin typeface="Calibri"/>
            </a:endParaRPr>
          </a:p>
        </p:txBody>
      </p:sp>
      <p:sp>
        <p:nvSpPr>
          <p:cNvPr id="5" name="Footer Placeholder 4">
            <a:extLst>
              <a:ext uri="{FF2B5EF4-FFF2-40B4-BE49-F238E27FC236}">
                <a16:creationId xmlns:a16="http://schemas.microsoft.com/office/drawing/2014/main" id="{9046D62D-A54B-4608-8A7F-1FA15929921E}"/>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Security marking: </a:t>
            </a:r>
            <a:r>
              <a:rPr lang="en-US" sz="900" b="1" i="0" u="none" strike="noStrike" kern="1200" cap="none" spc="0" baseline="0" dirty="0">
                <a:solidFill>
                  <a:srgbClr val="FFFFFF"/>
                </a:solidFill>
                <a:uFillTx/>
                <a:latin typeface="Calibri"/>
              </a:rPr>
              <a:t>PUBLIC</a:t>
            </a:r>
          </a:p>
        </p:txBody>
      </p:sp>
      <p:sp>
        <p:nvSpPr>
          <p:cNvPr id="6" name="Slide Number Placeholder 5">
            <a:extLst>
              <a:ext uri="{FF2B5EF4-FFF2-40B4-BE49-F238E27FC236}">
                <a16:creationId xmlns:a16="http://schemas.microsoft.com/office/drawing/2014/main" id="{00EB0B4B-00F0-4182-822F-D5CE684194ED}"/>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   </a:t>
            </a:r>
            <a:fld id="{314032A3-A075-4877-BE4B-4988CFAE48FB}" type="slidenum">
              <a:rPr sz="900" kern="0" smtClean="0">
                <a:solidFill>
                  <a:srgbClr val="FFFFFF"/>
                </a:solidFill>
                <a:latin typeface="Calibri"/>
              </a:rPr>
              <a:t>6</a:t>
            </a:fld>
            <a:endParaRPr lang="en-US" sz="900" kern="0" dirty="0">
              <a:solidFill>
                <a:srgbClr val="FFFFFF"/>
              </a:solidFill>
              <a:latin typeface="Calibri"/>
            </a:endParaRPr>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D47C70A5-8D8C-45D2-8B69-E8C8FDB1F681}"/>
              </a:ext>
            </a:extLst>
          </p:cNvPr>
          <p:cNvSpPr>
            <a:spLocks noGrp="1"/>
          </p:cNvSpPr>
          <p:nvPr>
            <p:ph type="title" idx="4294967295"/>
          </p:nvPr>
        </p:nvSpPr>
        <p:spPr>
          <a:xfrm>
            <a:off x="290286" y="475885"/>
            <a:ext cx="4127500" cy="987425"/>
          </a:xfrm>
        </p:spPr>
        <p:txBody>
          <a:bodyPr>
            <a:normAutofit fontScale="90000"/>
          </a:bodyPr>
          <a:lstStyle/>
          <a:p>
            <a:r>
              <a:rPr lang="en-GB" sz="3600" dirty="0"/>
              <a:t>Starting an application</a:t>
            </a:r>
            <a:br>
              <a:rPr lang="en-GB" sz="3600" dirty="0"/>
            </a:br>
            <a:endParaRPr lang="en-GB" sz="3600" dirty="0"/>
          </a:p>
        </p:txBody>
      </p:sp>
      <p:sp>
        <p:nvSpPr>
          <p:cNvPr id="11" name="TextBox 10">
            <a:extLst>
              <a:ext uri="{FF2B5EF4-FFF2-40B4-BE49-F238E27FC236}">
                <a16:creationId xmlns:a16="http://schemas.microsoft.com/office/drawing/2014/main" id="{3B6369B9-C9AD-4BB3-8B57-AAB13D10D2E9}"/>
              </a:ext>
            </a:extLst>
          </p:cNvPr>
          <p:cNvSpPr txBox="1"/>
          <p:nvPr/>
        </p:nvSpPr>
        <p:spPr>
          <a:xfrm>
            <a:off x="209220" y="1300584"/>
            <a:ext cx="8725559" cy="1732141"/>
          </a:xfrm>
          <a:prstGeom prst="rect">
            <a:avLst/>
          </a:prstGeom>
          <a:noFill/>
        </p:spPr>
        <p:txBody>
          <a:bodyPr wrap="square" lIns="91440" tIns="45720" rIns="91440" bIns="45720" anchor="t">
            <a:spAutoFit/>
          </a:bodyPr>
          <a:lstStyle/>
          <a:p>
            <a:pPr marL="342900" indent="-342900">
              <a:lnSpc>
                <a:spcPct val="120000"/>
              </a:lnSpc>
              <a:buClr>
                <a:srgbClr val="34C0C7"/>
              </a:buClr>
              <a:buFont typeface="Arial" panose="020B0604020202020204" pitchFamily="34" charset="0"/>
              <a:buChar char="•"/>
            </a:pPr>
            <a:r>
              <a:rPr lang="en-GB" sz="1800" dirty="0">
                <a:latin typeface="Roboto Light" panose="02000000000000000000" pitchFamily="2" charset="0"/>
              </a:rPr>
              <a:t>To start an application you need to register with </a:t>
            </a:r>
            <a:r>
              <a:rPr lang="en-GB" sz="1800" b="1" dirty="0">
                <a:solidFill>
                  <a:srgbClr val="E31873"/>
                </a:solidFill>
                <a:latin typeface="Roboto Light" panose="02000000000000000000" pitchFamily="2" charset="0"/>
              </a:rPr>
              <a:t>ucas.com</a:t>
            </a:r>
            <a:r>
              <a:rPr lang="en-GB" b="1" dirty="0">
                <a:solidFill>
                  <a:srgbClr val="E31873"/>
                </a:solidFill>
                <a:latin typeface="Roboto Light" panose="02000000000000000000" pitchFamily="2" charset="0"/>
              </a:rPr>
              <a:t>.</a:t>
            </a:r>
          </a:p>
          <a:p>
            <a:pPr marL="342900" indent="-342900">
              <a:lnSpc>
                <a:spcPct val="120000"/>
              </a:lnSpc>
              <a:buClr>
                <a:srgbClr val="34C0C7"/>
              </a:buClr>
              <a:buFont typeface="Arial" panose="020B0604020202020204" pitchFamily="34" charset="0"/>
              <a:buChar char="•"/>
            </a:pPr>
            <a:r>
              <a:rPr lang="en-GB" sz="1800" dirty="0">
                <a:latin typeface="Roboto Light" panose="02000000000000000000" pitchFamily="2" charset="0"/>
              </a:rPr>
              <a:t>You can register at any time.</a:t>
            </a:r>
          </a:p>
          <a:p>
            <a:pPr marL="342900" indent="-342900">
              <a:lnSpc>
                <a:spcPct val="120000"/>
              </a:lnSpc>
              <a:buClr>
                <a:srgbClr val="34C0C7"/>
              </a:buClr>
              <a:buFont typeface="Arial" panose="020B0604020202020204" pitchFamily="34" charset="0"/>
              <a:buChar char="•"/>
            </a:pPr>
            <a:r>
              <a:rPr lang="en-GB" sz="1800" dirty="0">
                <a:latin typeface="+mj-lt"/>
              </a:rPr>
              <a:t>From </a:t>
            </a:r>
            <a:r>
              <a:rPr lang="en-GB" sz="1800" b="1" dirty="0">
                <a:solidFill>
                  <a:schemeClr val="accent6"/>
                </a:solidFill>
                <a:latin typeface="+mj-lt"/>
              </a:rPr>
              <a:t>12 July 2023 </a:t>
            </a:r>
            <a:r>
              <a:rPr lang="en-GB" sz="1800" dirty="0">
                <a:latin typeface="+mj-lt"/>
              </a:rPr>
              <a:t>you’ll be able to start a conservatoire application for 2024 entry.</a:t>
            </a:r>
          </a:p>
          <a:p>
            <a:pPr marL="342900" indent="-342900">
              <a:lnSpc>
                <a:spcPct val="120000"/>
              </a:lnSpc>
              <a:buClr>
                <a:srgbClr val="34C0C7"/>
              </a:buClr>
              <a:buFont typeface="Arial" panose="020B0604020202020204" pitchFamily="34" charset="0"/>
              <a:buChar char="•"/>
            </a:pPr>
            <a:r>
              <a:rPr lang="en-GB" sz="1800" dirty="0">
                <a:latin typeface="+mj-lt"/>
              </a:rPr>
              <a:t>Courses are listed </a:t>
            </a:r>
            <a:r>
              <a:rPr lang="en-GB" dirty="0">
                <a:latin typeface="+mj-lt"/>
              </a:rPr>
              <a:t>in our </a:t>
            </a:r>
            <a:r>
              <a:rPr lang="en-GB" dirty="0">
                <a:latin typeface="+mj-lt"/>
                <a:hlinkClick r:id="rId3">
                  <a:extLst>
                    <a:ext uri="{A12FA001-AC4F-418D-AE19-62706E023703}">
                      <ahyp:hlinkClr xmlns:ahyp="http://schemas.microsoft.com/office/drawing/2018/hyperlinkcolor" val="tx"/>
                    </a:ext>
                  </a:extLst>
                </a:hlinkClick>
              </a:rPr>
              <a:t>search </a:t>
            </a:r>
            <a:r>
              <a:rPr lang="en-GB">
                <a:latin typeface="+mj-lt"/>
                <a:hlinkClick r:id="rId3">
                  <a:extLst>
                    <a:ext uri="{A12FA001-AC4F-418D-AE19-62706E023703}">
                      <ahyp:hlinkClr xmlns:ahyp="http://schemas.microsoft.com/office/drawing/2018/hyperlinkcolor" val="tx"/>
                    </a:ext>
                  </a:extLst>
                </a:hlinkClick>
              </a:rPr>
              <a:t>tool</a:t>
            </a:r>
            <a:r>
              <a:rPr lang="en-GB">
                <a:latin typeface="+mj-lt"/>
              </a:rPr>
              <a:t>.</a:t>
            </a:r>
            <a:endParaRPr lang="en-GB" dirty="0">
              <a:latin typeface="+mj-lt"/>
              <a:cs typeface="Calibri Light"/>
            </a:endParaRPr>
          </a:p>
          <a:p>
            <a:pPr marL="342900" indent="-342900">
              <a:lnSpc>
                <a:spcPct val="120000"/>
              </a:lnSpc>
              <a:buClr>
                <a:srgbClr val="34C0C7"/>
              </a:buClr>
              <a:buFont typeface="Arial" panose="020B0604020202020204" pitchFamily="34" charset="0"/>
              <a:buChar char="•"/>
            </a:pPr>
            <a:r>
              <a:rPr lang="en-GB">
                <a:latin typeface="+mj-lt"/>
              </a:rPr>
              <a:t>Use</a:t>
            </a:r>
            <a:r>
              <a:rPr lang="en-GB" sz="1800">
                <a:latin typeface="+mj-lt"/>
              </a:rPr>
              <a:t> </a:t>
            </a:r>
            <a:r>
              <a:rPr lang="en-GB" sz="1800" dirty="0">
                <a:latin typeface="+mj-lt"/>
              </a:rPr>
              <a:t>the </a:t>
            </a:r>
            <a:r>
              <a:rPr lang="en-GB" sz="1800" dirty="0">
                <a:solidFill>
                  <a:schemeClr val="accent6"/>
                </a:solidFill>
                <a:latin typeface="+mj-lt"/>
              </a:rPr>
              <a:t>‘</a:t>
            </a:r>
            <a:r>
              <a:rPr lang="en-GB" sz="1800" b="1" dirty="0">
                <a:solidFill>
                  <a:schemeClr val="accent6"/>
                </a:solidFill>
                <a:latin typeface="+mj-lt"/>
              </a:rPr>
              <a:t>conservatoire </a:t>
            </a:r>
            <a:r>
              <a:rPr lang="en-GB" b="1" dirty="0">
                <a:solidFill>
                  <a:schemeClr val="accent6"/>
                </a:solidFill>
                <a:latin typeface="+mj-lt"/>
              </a:rPr>
              <a:t>filter’ </a:t>
            </a:r>
            <a:r>
              <a:rPr lang="en-GB" dirty="0">
                <a:latin typeface="+mj-lt"/>
              </a:rPr>
              <a:t>to see conservatoire courses only. </a:t>
            </a:r>
            <a:endParaRPr lang="en-GB" dirty="0">
              <a:latin typeface="+mj-lt"/>
              <a:cs typeface="Calibri Light"/>
            </a:endParaRPr>
          </a:p>
        </p:txBody>
      </p:sp>
      <p:pic>
        <p:nvPicPr>
          <p:cNvPr id="3" name="Picture 2">
            <a:extLst>
              <a:ext uri="{FF2B5EF4-FFF2-40B4-BE49-F238E27FC236}">
                <a16:creationId xmlns:a16="http://schemas.microsoft.com/office/drawing/2014/main" id="{CB45E638-7DF4-27B8-B03C-D6F66F68B512}"/>
              </a:ext>
            </a:extLst>
          </p:cNvPr>
          <p:cNvPicPr>
            <a:picLocks noChangeAspect="1"/>
          </p:cNvPicPr>
          <p:nvPr/>
        </p:nvPicPr>
        <p:blipFill>
          <a:blip r:embed="rId4"/>
          <a:stretch>
            <a:fillRect/>
          </a:stretch>
        </p:blipFill>
        <p:spPr>
          <a:xfrm>
            <a:off x="13276" y="3216317"/>
            <a:ext cx="9036381" cy="1451298"/>
          </a:xfrm>
          <a:prstGeom prst="rect">
            <a:avLst/>
          </a:prstGeom>
        </p:spPr>
      </p:pic>
    </p:spTree>
    <p:custDataLst>
      <p:tags r:id="rId1"/>
    </p:custDataLst>
    <p:extLst>
      <p:ext uri="{BB962C8B-B14F-4D97-AF65-F5344CB8AC3E}">
        <p14:creationId xmlns:p14="http://schemas.microsoft.com/office/powerpoint/2010/main" val="4488906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76FA2A2-95B9-43F5-9226-B15885008BA3}"/>
              </a:ext>
            </a:extLst>
          </p:cNvPr>
          <p:cNvSpPr>
            <a:spLocks noGrp="1"/>
          </p:cNvSpPr>
          <p:nvPr>
            <p:ph type="body" sz="quarter" idx="12"/>
          </p:nvPr>
        </p:nvSpPr>
        <p:spPr>
          <a:xfrm>
            <a:off x="4846638" y="1393028"/>
            <a:ext cx="4010025" cy="3625850"/>
          </a:xfrm>
        </p:spPr>
        <p:txBody>
          <a:bodyPr>
            <a:normAutofit/>
          </a:bodyPr>
          <a:lstStyle/>
          <a:p>
            <a:pPr marL="342900" indent="-342900">
              <a:lnSpc>
                <a:spcPct val="100000"/>
              </a:lnSpc>
              <a:spcBef>
                <a:spcPts val="600"/>
              </a:spcBef>
              <a:buClr>
                <a:schemeClr val="accent5"/>
              </a:buClr>
              <a:buFont typeface="Wingdings" panose="05000000000000000000" pitchFamily="2" charset="2"/>
              <a:buChar char="§"/>
            </a:pPr>
            <a:endParaRPr lang="en-GB" sz="2200" dirty="0">
              <a:latin typeface="+mj-lt"/>
            </a:endParaRPr>
          </a:p>
          <a:p>
            <a:pPr>
              <a:lnSpc>
                <a:spcPct val="100000"/>
              </a:lnSpc>
              <a:spcBef>
                <a:spcPts val="0"/>
              </a:spcBef>
            </a:pPr>
            <a:endParaRPr lang="en-GB" dirty="0">
              <a:latin typeface="+mn-lt"/>
            </a:endParaRPr>
          </a:p>
        </p:txBody>
      </p:sp>
      <p:sp>
        <p:nvSpPr>
          <p:cNvPr id="5" name="Title 4">
            <a:extLst>
              <a:ext uri="{FF2B5EF4-FFF2-40B4-BE49-F238E27FC236}">
                <a16:creationId xmlns:a16="http://schemas.microsoft.com/office/drawing/2014/main" id="{A5A755A1-3096-4E72-BB5A-AC8B985D3146}"/>
              </a:ext>
            </a:extLst>
          </p:cNvPr>
          <p:cNvSpPr>
            <a:spLocks noGrp="1"/>
          </p:cNvSpPr>
          <p:nvPr>
            <p:ph type="title" idx="4294967295"/>
          </p:nvPr>
        </p:nvSpPr>
        <p:spPr>
          <a:xfrm>
            <a:off x="4201510" y="439463"/>
            <a:ext cx="3832225" cy="667517"/>
          </a:xfrm>
        </p:spPr>
        <p:txBody>
          <a:bodyPr>
            <a:normAutofit/>
          </a:bodyPr>
          <a:lstStyle/>
          <a:p>
            <a:r>
              <a:rPr lang="en-GB" dirty="0">
                <a:solidFill>
                  <a:schemeClr val="bg1"/>
                </a:solidFill>
              </a:rPr>
              <a:t>Key facts</a:t>
            </a:r>
            <a:endParaRPr lang="en-GB" dirty="0"/>
          </a:p>
        </p:txBody>
      </p:sp>
      <p:pic>
        <p:nvPicPr>
          <p:cNvPr id="9" name="Picture 8">
            <a:extLst>
              <a:ext uri="{FF2B5EF4-FFF2-40B4-BE49-F238E27FC236}">
                <a16:creationId xmlns:a16="http://schemas.microsoft.com/office/drawing/2014/main" id="{D6824FC6-4EEB-486C-846C-2A6942FDE1FD}"/>
              </a:ext>
            </a:extLst>
          </p:cNvPr>
          <p:cNvPicPr>
            <a:picLocks noChangeAspect="1"/>
          </p:cNvPicPr>
          <p:nvPr/>
        </p:nvPicPr>
        <p:blipFill rotWithShape="1">
          <a:blip r:embed="rId3"/>
          <a:srcRect l="2561" t="-3657" r="4446" b="3657"/>
          <a:stretch/>
        </p:blipFill>
        <p:spPr>
          <a:xfrm>
            <a:off x="247102" y="141667"/>
            <a:ext cx="1978574" cy="2155286"/>
          </a:xfrm>
          <a:prstGeom prst="roundRect">
            <a:avLst>
              <a:gd name="adj" fmla="val 13081"/>
            </a:avLst>
          </a:prstGeom>
        </p:spPr>
      </p:pic>
      <p:pic>
        <p:nvPicPr>
          <p:cNvPr id="11" name="Picture 10">
            <a:extLst>
              <a:ext uri="{FF2B5EF4-FFF2-40B4-BE49-F238E27FC236}">
                <a16:creationId xmlns:a16="http://schemas.microsoft.com/office/drawing/2014/main" id="{BEB0237E-26D8-4860-A2AD-DEC285B2BA9D}"/>
              </a:ext>
            </a:extLst>
          </p:cNvPr>
          <p:cNvPicPr>
            <a:picLocks noChangeAspect="1"/>
          </p:cNvPicPr>
          <p:nvPr/>
        </p:nvPicPr>
        <p:blipFill rotWithShape="1">
          <a:blip r:embed="rId4"/>
          <a:srcRect l="2826" t="2608" r="4322" b="7018"/>
          <a:stretch/>
        </p:blipFill>
        <p:spPr>
          <a:xfrm>
            <a:off x="1531368" y="2297058"/>
            <a:ext cx="2545902" cy="2506717"/>
          </a:xfrm>
          <a:prstGeom prst="roundRect">
            <a:avLst>
              <a:gd name="adj" fmla="val 6338"/>
            </a:avLst>
          </a:prstGeom>
        </p:spPr>
      </p:pic>
      <p:sp>
        <p:nvSpPr>
          <p:cNvPr id="13" name="Content Placeholder 22">
            <a:extLst>
              <a:ext uri="{FF2B5EF4-FFF2-40B4-BE49-F238E27FC236}">
                <a16:creationId xmlns:a16="http://schemas.microsoft.com/office/drawing/2014/main" id="{389A0531-0722-4F6F-92D9-E84B64947FDE}"/>
              </a:ext>
            </a:extLst>
          </p:cNvPr>
          <p:cNvSpPr txBox="1">
            <a:spLocks/>
          </p:cNvSpPr>
          <p:nvPr/>
        </p:nvSpPr>
        <p:spPr>
          <a:xfrm>
            <a:off x="4297363" y="1776607"/>
            <a:ext cx="4559300" cy="2858691"/>
          </a:xfrm>
          <a:prstGeom prst="rect">
            <a:avLst/>
          </a:prstGeom>
        </p:spPr>
        <p:txBody>
          <a:bodyPr vert="horz" lIns="91440" tIns="45720" rIns="0" bIns="45720" rtlCol="0" anchor="ctr">
            <a:noAutofit/>
          </a:bodyPr>
          <a:lstStyle>
            <a:defPPr>
              <a:defRPr lang="en-US"/>
            </a:defPPr>
            <a:lvl1pPr marL="0" algn="r"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80975" indent="-180975" algn="l">
              <a:lnSpc>
                <a:spcPct val="120000"/>
              </a:lnSpc>
              <a:spcBef>
                <a:spcPts val="600"/>
              </a:spcBef>
              <a:buClr>
                <a:srgbClr val="FBC652"/>
              </a:buClr>
              <a:buFont typeface="Wingdings" panose="05000000000000000000" pitchFamily="2" charset="2"/>
              <a:buChar char="§"/>
              <a:tabLst>
                <a:tab pos="180975" algn="l"/>
              </a:tabLst>
            </a:pPr>
            <a:r>
              <a:rPr lang="en-GB" sz="1600" dirty="0">
                <a:latin typeface="+mj-lt"/>
              </a:rPr>
              <a:t>You can add up to </a:t>
            </a:r>
            <a:r>
              <a:rPr lang="en-GB" sz="1600" b="1" dirty="0">
                <a:solidFill>
                  <a:srgbClr val="FBC652"/>
                </a:solidFill>
                <a:latin typeface="+mj-lt"/>
              </a:rPr>
              <a:t>6</a:t>
            </a:r>
            <a:r>
              <a:rPr lang="en-GB" sz="1600" dirty="0">
                <a:solidFill>
                  <a:srgbClr val="FBC652"/>
                </a:solidFill>
                <a:latin typeface="+mj-lt"/>
              </a:rPr>
              <a:t> </a:t>
            </a:r>
            <a:r>
              <a:rPr lang="en-GB" sz="1600" b="1" dirty="0">
                <a:solidFill>
                  <a:srgbClr val="FBC652"/>
                </a:solidFill>
                <a:latin typeface="+mj-lt"/>
              </a:rPr>
              <a:t>choices </a:t>
            </a:r>
            <a:r>
              <a:rPr lang="en-GB" sz="1600" dirty="0">
                <a:latin typeface="+mj-lt"/>
              </a:rPr>
              <a:t>for a conservatoire application.</a:t>
            </a:r>
          </a:p>
          <a:p>
            <a:pPr marL="180975" indent="-180975" algn="l">
              <a:lnSpc>
                <a:spcPct val="120000"/>
              </a:lnSpc>
              <a:spcBef>
                <a:spcPts val="600"/>
              </a:spcBef>
              <a:buClr>
                <a:srgbClr val="FBC652"/>
              </a:buClr>
              <a:buFont typeface="Wingdings" panose="05000000000000000000" pitchFamily="2" charset="2"/>
              <a:buChar char="§"/>
              <a:tabLst>
                <a:tab pos="180975" algn="l"/>
              </a:tabLst>
            </a:pPr>
            <a:r>
              <a:rPr lang="en-GB" sz="1600" dirty="0">
                <a:latin typeface="+mj-lt"/>
              </a:rPr>
              <a:t>Applying </a:t>
            </a:r>
            <a:r>
              <a:rPr lang="en-GB" sz="1600" b="1" dirty="0">
                <a:solidFill>
                  <a:srgbClr val="FBC652"/>
                </a:solidFill>
                <a:latin typeface="+mj-lt"/>
              </a:rPr>
              <a:t>costs</a:t>
            </a:r>
            <a:r>
              <a:rPr lang="en-GB" sz="1600" dirty="0">
                <a:latin typeface="+mj-lt"/>
              </a:rPr>
              <a:t> </a:t>
            </a:r>
            <a:r>
              <a:rPr lang="en-GB" sz="1600">
                <a:latin typeface="+mj-lt"/>
              </a:rPr>
              <a:t>£27.50 </a:t>
            </a:r>
            <a:r>
              <a:rPr lang="en-GB" sz="1600" dirty="0">
                <a:latin typeface="+mj-lt"/>
              </a:rPr>
              <a:t>for 6 choices. </a:t>
            </a:r>
          </a:p>
          <a:p>
            <a:pPr marL="180975" indent="-180975" algn="l">
              <a:lnSpc>
                <a:spcPct val="120000"/>
              </a:lnSpc>
              <a:spcBef>
                <a:spcPts val="600"/>
              </a:spcBef>
              <a:buClr>
                <a:srgbClr val="FBC652"/>
              </a:buClr>
              <a:buFont typeface="Wingdings" panose="05000000000000000000" pitchFamily="2" charset="2"/>
              <a:buChar char="§"/>
              <a:tabLst>
                <a:tab pos="180975" algn="l"/>
              </a:tabLst>
            </a:pPr>
            <a:r>
              <a:rPr lang="en-GB" sz="1600" dirty="0">
                <a:latin typeface="+mj-lt"/>
              </a:rPr>
              <a:t>Apply by the relevant </a:t>
            </a:r>
            <a:r>
              <a:rPr lang="en-GB" sz="1600" b="1" dirty="0">
                <a:solidFill>
                  <a:srgbClr val="FBC652"/>
                </a:solidFill>
                <a:latin typeface="+mj-lt"/>
              </a:rPr>
              <a:t>equal consideration date </a:t>
            </a:r>
            <a:r>
              <a:rPr lang="en-GB" sz="1600" dirty="0">
                <a:latin typeface="+mj-lt"/>
              </a:rPr>
              <a:t>for your specialist area.</a:t>
            </a:r>
          </a:p>
          <a:p>
            <a:pPr marL="180975" indent="-180975" algn="l">
              <a:lnSpc>
                <a:spcPct val="120000"/>
              </a:lnSpc>
              <a:spcBef>
                <a:spcPts val="600"/>
              </a:spcBef>
              <a:buClr>
                <a:srgbClr val="FBC652"/>
              </a:buClr>
              <a:buFont typeface="Wingdings" panose="05000000000000000000" pitchFamily="2" charset="2"/>
              <a:buChar char="§"/>
              <a:tabLst>
                <a:tab pos="180975" algn="l"/>
              </a:tabLst>
            </a:pPr>
            <a:r>
              <a:rPr lang="en-GB" sz="1600" dirty="0">
                <a:latin typeface="+mj-lt"/>
              </a:rPr>
              <a:t>It’s likely you’ll need to attend an </a:t>
            </a:r>
            <a:r>
              <a:rPr lang="en-GB" sz="1600" b="1" dirty="0">
                <a:solidFill>
                  <a:srgbClr val="FBC652"/>
                </a:solidFill>
                <a:latin typeface="+mj-lt"/>
              </a:rPr>
              <a:t>audition or interview</a:t>
            </a:r>
            <a:r>
              <a:rPr lang="en-GB" sz="1600" b="1" dirty="0">
                <a:latin typeface="+mj-lt"/>
              </a:rPr>
              <a:t>. </a:t>
            </a:r>
          </a:p>
          <a:p>
            <a:pPr marL="180975" indent="-180975" algn="l">
              <a:lnSpc>
                <a:spcPct val="120000"/>
              </a:lnSpc>
              <a:spcBef>
                <a:spcPts val="600"/>
              </a:spcBef>
              <a:buClr>
                <a:srgbClr val="FBC652"/>
              </a:buClr>
              <a:buFont typeface="Wingdings" panose="05000000000000000000" pitchFamily="2" charset="2"/>
              <a:buChar char="§"/>
              <a:tabLst>
                <a:tab pos="180975" algn="l"/>
              </a:tabLst>
            </a:pPr>
            <a:r>
              <a:rPr lang="en-GB" sz="1600" dirty="0">
                <a:latin typeface="+mj-lt"/>
              </a:rPr>
              <a:t>There’s usually a fee for this which UCAS collects during the application. However, in some cases you’ll need to pay the conservatoire directly.</a:t>
            </a:r>
          </a:p>
          <a:p>
            <a:pPr algn="l">
              <a:lnSpc>
                <a:spcPct val="120000"/>
              </a:lnSpc>
              <a:spcBef>
                <a:spcPts val="600"/>
              </a:spcBef>
            </a:pPr>
            <a:endParaRPr lang="en-GB" sz="1400" b="1" dirty="0"/>
          </a:p>
          <a:p>
            <a:pPr algn="l">
              <a:spcBef>
                <a:spcPts val="600"/>
              </a:spcBef>
            </a:pPr>
            <a:endParaRPr lang="en-GB" sz="1400" dirty="0"/>
          </a:p>
        </p:txBody>
      </p:sp>
    </p:spTree>
    <p:custDataLst>
      <p:tags r:id="rId1"/>
    </p:custDataLst>
    <p:extLst>
      <p:ext uri="{BB962C8B-B14F-4D97-AF65-F5344CB8AC3E}">
        <p14:creationId xmlns:p14="http://schemas.microsoft.com/office/powerpoint/2010/main" val="1128889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8D88DF24-E0C0-490E-86B5-EED7DCC1860E}"/>
              </a:ext>
            </a:extLst>
          </p:cNvPr>
          <p:cNvSpPr txBox="1">
            <a:spLocks noGrp="1"/>
          </p:cNvSpPr>
          <p:nvPr>
            <p:ph type="title"/>
          </p:nvPr>
        </p:nvSpPr>
        <p:spPr>
          <a:xfrm>
            <a:off x="287341" y="542175"/>
            <a:ext cx="4696629" cy="987423"/>
          </a:xfrm>
        </p:spPr>
        <p:txBody>
          <a:bodyPr/>
          <a:lstStyle/>
          <a:p>
            <a:pPr lvl="0"/>
            <a:r>
              <a:rPr lang="en-US" dirty="0">
                <a:solidFill>
                  <a:srgbClr val="1E2834"/>
                </a:solidFill>
              </a:rPr>
              <a:t>Making an application</a:t>
            </a:r>
            <a:br>
              <a:rPr lang="en-US" dirty="0">
                <a:solidFill>
                  <a:srgbClr val="1E2834"/>
                </a:solidFill>
              </a:rPr>
            </a:br>
            <a:r>
              <a:rPr lang="en-US" dirty="0">
                <a:solidFill>
                  <a:srgbClr val="1E2834"/>
                </a:solidFill>
              </a:rPr>
              <a:t> </a:t>
            </a:r>
            <a:endParaRPr lang="en-GB" dirty="0">
              <a:solidFill>
                <a:srgbClr val="1E2834"/>
              </a:solidFill>
            </a:endParaRPr>
          </a:p>
        </p:txBody>
      </p:sp>
      <p:sp>
        <p:nvSpPr>
          <p:cNvPr id="4" name="Text Placeholder 8">
            <a:extLst>
              <a:ext uri="{FF2B5EF4-FFF2-40B4-BE49-F238E27FC236}">
                <a16:creationId xmlns:a16="http://schemas.microsoft.com/office/drawing/2014/main" id="{619386CE-A5DF-452B-A6C7-D61E79B0587C}"/>
              </a:ext>
            </a:extLst>
          </p:cNvPr>
          <p:cNvSpPr txBox="1">
            <a:spLocks noGrp="1"/>
          </p:cNvSpPr>
          <p:nvPr>
            <p:ph type="body" idx="2"/>
          </p:nvPr>
        </p:nvSpPr>
        <p:spPr>
          <a:xfrm>
            <a:off x="287341" y="1282743"/>
            <a:ext cx="4114982" cy="3628891"/>
          </a:xfrm>
        </p:spPr>
        <p:txBody>
          <a:bodyPr>
            <a:noAutofit/>
          </a:bodyPr>
          <a:lstStyle/>
          <a:p>
            <a:pPr lvl="0">
              <a:spcBef>
                <a:spcPts val="300"/>
              </a:spcBef>
              <a:spcAft>
                <a:spcPts val="300"/>
              </a:spcAft>
              <a:tabLst>
                <a:tab pos="1701798" algn="l"/>
                <a:tab pos="2954334" algn="l"/>
              </a:tabLst>
            </a:pPr>
            <a:r>
              <a:rPr lang="en-GB" dirty="0"/>
              <a:t>Sections to be completed:</a:t>
            </a:r>
          </a:p>
          <a:p>
            <a:pPr marL="285750" lvl="0" indent="-285750">
              <a:spcBef>
                <a:spcPts val="300"/>
              </a:spcBef>
              <a:spcAft>
                <a:spcPts val="300"/>
              </a:spcAft>
              <a:buClr>
                <a:srgbClr val="FBC651"/>
              </a:buClr>
              <a:buFont typeface="Arial" pitchFamily="34"/>
              <a:buChar char="•"/>
              <a:tabLst>
                <a:tab pos="1701798" algn="l"/>
                <a:tab pos="2954334" algn="l"/>
              </a:tabLst>
            </a:pPr>
            <a:r>
              <a:rPr lang="en-GB" dirty="0">
                <a:ea typeface="MS PGothic"/>
                <a:cs typeface="Calibri"/>
              </a:rPr>
              <a:t>Personal details</a:t>
            </a:r>
          </a:p>
          <a:p>
            <a:pPr marL="285750" lvl="0" indent="-285750">
              <a:spcBef>
                <a:spcPts val="300"/>
              </a:spcBef>
              <a:spcAft>
                <a:spcPts val="300"/>
              </a:spcAft>
              <a:buClr>
                <a:srgbClr val="FBC651"/>
              </a:buClr>
              <a:buFont typeface="Arial" pitchFamily="34"/>
              <a:buChar char="•"/>
              <a:tabLst>
                <a:tab pos="1701798" algn="l"/>
                <a:tab pos="2954334" algn="l"/>
              </a:tabLst>
            </a:pPr>
            <a:r>
              <a:rPr lang="en-GB" dirty="0">
                <a:ea typeface="MS PGothic"/>
                <a:cs typeface="Calibri"/>
              </a:rPr>
              <a:t>Contact and residency details</a:t>
            </a:r>
          </a:p>
          <a:p>
            <a:pPr marL="285750" indent="-285750">
              <a:spcBef>
                <a:spcPts val="300"/>
              </a:spcBef>
              <a:spcAft>
                <a:spcPts val="300"/>
              </a:spcAft>
              <a:buClr>
                <a:srgbClr val="FBC651"/>
              </a:buClr>
              <a:buFont typeface="Arial" pitchFamily="34"/>
              <a:buChar char="•"/>
              <a:tabLst>
                <a:tab pos="1701798" algn="l"/>
                <a:tab pos="2954334" algn="l"/>
              </a:tabLst>
            </a:pPr>
            <a:r>
              <a:rPr lang="en-GB" dirty="0">
                <a:ea typeface="MS PGothic"/>
                <a:cs typeface="Calibri"/>
              </a:rPr>
              <a:t>Education</a:t>
            </a:r>
          </a:p>
          <a:p>
            <a:pPr marL="285750" indent="-285750">
              <a:spcBef>
                <a:spcPts val="300"/>
              </a:spcBef>
              <a:spcAft>
                <a:spcPts val="300"/>
              </a:spcAft>
              <a:buClr>
                <a:srgbClr val="FBC651"/>
              </a:buClr>
              <a:buFont typeface="Arial" pitchFamily="34"/>
              <a:buChar char="•"/>
              <a:tabLst>
                <a:tab pos="1701798" algn="l"/>
                <a:tab pos="2954334" algn="l"/>
              </a:tabLst>
            </a:pPr>
            <a:r>
              <a:rPr lang="en-GB" dirty="0">
                <a:ea typeface="MS PGothic"/>
                <a:cs typeface="Calibri"/>
              </a:rPr>
              <a:t>Nationality details </a:t>
            </a:r>
          </a:p>
          <a:p>
            <a:pPr marL="285750" lvl="0" indent="-285750">
              <a:spcBef>
                <a:spcPts val="300"/>
              </a:spcBef>
              <a:spcAft>
                <a:spcPts val="300"/>
              </a:spcAft>
              <a:buClr>
                <a:srgbClr val="FBC651"/>
              </a:buClr>
              <a:buFont typeface="Arial" pitchFamily="34"/>
              <a:buChar char="•"/>
              <a:tabLst>
                <a:tab pos="1701798" algn="l"/>
                <a:tab pos="2954334" algn="l"/>
              </a:tabLst>
            </a:pPr>
            <a:r>
              <a:rPr lang="en-GB" dirty="0">
                <a:ea typeface="MS PGothic"/>
                <a:cs typeface="Calibri"/>
              </a:rPr>
              <a:t>English language skills</a:t>
            </a:r>
          </a:p>
          <a:p>
            <a:pPr marL="285750" lvl="0" indent="-285750">
              <a:spcBef>
                <a:spcPts val="300"/>
              </a:spcBef>
              <a:spcAft>
                <a:spcPts val="300"/>
              </a:spcAft>
              <a:buClr>
                <a:srgbClr val="FBC651"/>
              </a:buClr>
              <a:buFont typeface="Arial" pitchFamily="34"/>
              <a:buChar char="•"/>
              <a:tabLst>
                <a:tab pos="1701798" algn="l"/>
                <a:tab pos="2954334" algn="l"/>
              </a:tabLst>
            </a:pPr>
            <a:r>
              <a:rPr lang="en-GB" dirty="0">
                <a:ea typeface="MS PGothic"/>
                <a:cs typeface="Calibri"/>
              </a:rPr>
              <a:t>Supporting information </a:t>
            </a:r>
          </a:p>
          <a:p>
            <a:pPr marL="285750" indent="-285750">
              <a:spcBef>
                <a:spcPts val="300"/>
              </a:spcBef>
              <a:spcAft>
                <a:spcPts val="300"/>
              </a:spcAft>
              <a:buClr>
                <a:srgbClr val="FBC651"/>
              </a:buClr>
              <a:buFont typeface="Arial" pitchFamily="34"/>
              <a:buChar char="•"/>
              <a:tabLst>
                <a:tab pos="1701798" algn="l"/>
                <a:tab pos="2954334" algn="l"/>
              </a:tabLst>
            </a:pPr>
            <a:r>
              <a:rPr lang="en-GB" dirty="0">
                <a:ea typeface="MS PGothic"/>
                <a:cs typeface="Calibri"/>
              </a:rPr>
              <a:t>Finance and funding </a:t>
            </a:r>
            <a:endParaRPr lang="en-GB" dirty="0"/>
          </a:p>
          <a:p>
            <a:pPr marL="285750" lvl="0" indent="-285750">
              <a:spcBef>
                <a:spcPts val="300"/>
              </a:spcBef>
              <a:spcAft>
                <a:spcPts val="300"/>
              </a:spcAft>
              <a:buClr>
                <a:srgbClr val="FBC651"/>
              </a:buClr>
              <a:buFont typeface="Arial" pitchFamily="34"/>
              <a:buChar char="•"/>
              <a:tabLst>
                <a:tab pos="1701798" algn="l"/>
                <a:tab pos="2954334" algn="l"/>
              </a:tabLst>
            </a:pPr>
            <a:r>
              <a:rPr lang="en-GB" dirty="0">
                <a:ea typeface="MS PGothic"/>
                <a:cs typeface="Calibri"/>
              </a:rPr>
              <a:t>Diversity &amp; inclusion (for students with a UK home address)</a:t>
            </a:r>
          </a:p>
          <a:p>
            <a:pPr marL="285750" lvl="0" indent="-285750">
              <a:spcBef>
                <a:spcPts val="300"/>
              </a:spcBef>
              <a:spcAft>
                <a:spcPts val="300"/>
              </a:spcAft>
              <a:buClr>
                <a:srgbClr val="FBC651"/>
              </a:buClr>
              <a:buFont typeface="Arial" pitchFamily="34"/>
              <a:buChar char="•"/>
              <a:tabLst>
                <a:tab pos="1701798" algn="l"/>
                <a:tab pos="2954334" algn="l"/>
              </a:tabLst>
            </a:pPr>
            <a:r>
              <a:rPr lang="en-GB" dirty="0">
                <a:ea typeface="MS PGothic"/>
                <a:cs typeface="Calibri"/>
              </a:rPr>
              <a:t>More about you</a:t>
            </a:r>
          </a:p>
          <a:p>
            <a:pPr marL="285750" lvl="0" indent="-285750">
              <a:spcBef>
                <a:spcPts val="300"/>
              </a:spcBef>
              <a:spcAft>
                <a:spcPts val="300"/>
              </a:spcAft>
              <a:buClr>
                <a:srgbClr val="FBC651"/>
              </a:buClr>
              <a:buFont typeface="Arial" pitchFamily="34"/>
              <a:buChar char="•"/>
              <a:tabLst>
                <a:tab pos="1701798" algn="l"/>
                <a:tab pos="2954334" algn="l"/>
              </a:tabLst>
            </a:pPr>
            <a:r>
              <a:rPr lang="en-GB" dirty="0">
                <a:ea typeface="MS PGothic"/>
                <a:cs typeface="Calibri"/>
              </a:rPr>
              <a:t>Personal statement </a:t>
            </a:r>
          </a:p>
          <a:p>
            <a:pPr marL="285750" indent="-285750">
              <a:spcBef>
                <a:spcPts val="300"/>
              </a:spcBef>
              <a:spcAft>
                <a:spcPts val="300"/>
              </a:spcAft>
              <a:buClr>
                <a:srgbClr val="FBC651"/>
              </a:buClr>
              <a:buFont typeface="Arial" pitchFamily="34"/>
              <a:buChar char="•"/>
              <a:tabLst>
                <a:tab pos="1701798" algn="l"/>
                <a:tab pos="2954334" algn="l"/>
              </a:tabLst>
            </a:pPr>
            <a:r>
              <a:rPr lang="en-GB" dirty="0">
                <a:ea typeface="MS PGothic"/>
                <a:cs typeface="Calibri"/>
              </a:rPr>
              <a:t>References </a:t>
            </a:r>
          </a:p>
          <a:p>
            <a:pPr marL="285750" indent="-285750">
              <a:spcBef>
                <a:spcPts val="300"/>
              </a:spcBef>
              <a:spcAft>
                <a:spcPts val="300"/>
              </a:spcAft>
              <a:buClr>
                <a:srgbClr val="FBC651"/>
              </a:buClr>
              <a:buFont typeface="Arial" pitchFamily="34"/>
              <a:buChar char="•"/>
              <a:tabLst>
                <a:tab pos="1701798" algn="l"/>
                <a:tab pos="2954334" algn="l"/>
              </a:tabLst>
            </a:pPr>
            <a:r>
              <a:rPr lang="en-GB" dirty="0">
                <a:ea typeface="MS PGothic"/>
                <a:cs typeface="Calibri"/>
              </a:rPr>
              <a:t>Choices – make up to six </a:t>
            </a:r>
          </a:p>
          <a:p>
            <a:pPr marL="285750" indent="-285750">
              <a:spcBef>
                <a:spcPts val="300"/>
              </a:spcBef>
              <a:spcAft>
                <a:spcPts val="300"/>
              </a:spcAft>
              <a:buClr>
                <a:srgbClr val="FBC651"/>
              </a:buClr>
              <a:buFont typeface="Arial" pitchFamily="34"/>
              <a:buChar char="•"/>
              <a:tabLst>
                <a:tab pos="1701798" algn="l"/>
                <a:tab pos="2954334" algn="l"/>
              </a:tabLst>
            </a:pPr>
            <a:endParaRPr lang="en-GB" dirty="0">
              <a:ea typeface="MS PGothic"/>
              <a:cs typeface="Calibri"/>
            </a:endParaRPr>
          </a:p>
          <a:p>
            <a:pPr marL="285750" lvl="0" indent="-285750">
              <a:spcBef>
                <a:spcPts val="300"/>
              </a:spcBef>
              <a:spcAft>
                <a:spcPts val="300"/>
              </a:spcAft>
              <a:buClr>
                <a:srgbClr val="FBC651"/>
              </a:buClr>
              <a:buFont typeface="Arial" pitchFamily="34"/>
              <a:buChar char="•"/>
              <a:tabLst>
                <a:tab pos="1701798" algn="l"/>
                <a:tab pos="2954334" algn="l"/>
              </a:tabLst>
            </a:pPr>
            <a:endParaRPr lang="en-GB" dirty="0"/>
          </a:p>
        </p:txBody>
      </p:sp>
      <p:sp>
        <p:nvSpPr>
          <p:cNvPr id="5" name="Date Placeholder 3">
            <a:extLst>
              <a:ext uri="{FF2B5EF4-FFF2-40B4-BE49-F238E27FC236}">
                <a16:creationId xmlns:a16="http://schemas.microsoft.com/office/drawing/2014/main" id="{D198C95F-DCA7-4931-89B3-F995BA93847E}"/>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E789FCD-A767-4240-B703-B7ABF6679F09}"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25 July 2023</a:t>
            </a:fld>
            <a:endParaRPr lang="en-US" sz="900" b="0" i="0" u="none" strike="noStrike" kern="1200" cap="none" spc="0" baseline="0" dirty="0">
              <a:solidFill>
                <a:srgbClr val="1F2834"/>
              </a:solidFill>
              <a:uFillTx/>
              <a:latin typeface="Calibri"/>
            </a:endParaRPr>
          </a:p>
        </p:txBody>
      </p:sp>
      <p:sp>
        <p:nvSpPr>
          <p:cNvPr id="6" name="Footer Placeholder 4">
            <a:extLst>
              <a:ext uri="{FF2B5EF4-FFF2-40B4-BE49-F238E27FC236}">
                <a16:creationId xmlns:a16="http://schemas.microsoft.com/office/drawing/2014/main" id="{E94F0FB2-1B76-4BC8-AB9F-6F4ABB96F8CA}"/>
              </a:ext>
            </a:extLst>
          </p:cNvPr>
          <p:cNvSpPr txBox="1"/>
          <p:nvPr/>
        </p:nvSpPr>
        <p:spPr>
          <a:xfrm>
            <a:off x="287341" y="4803772"/>
            <a:ext cx="4114982"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7" name="Slide Number Placeholder 5">
            <a:extLst>
              <a:ext uri="{FF2B5EF4-FFF2-40B4-BE49-F238E27FC236}">
                <a16:creationId xmlns:a16="http://schemas.microsoft.com/office/drawing/2014/main" id="{2BE88757-F765-4201-9A9D-8A1C5889A4DA}"/>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   </a:t>
            </a:r>
            <a:fld id="{364A6DCE-8385-4531-9C1B-7936BCD72F77}" type="slidenum">
              <a:rPr sz="900" smtClean="0">
                <a:solidFill>
                  <a:srgbClr val="1F2834"/>
                </a:solidFill>
                <a:latin typeface="Calibri"/>
              </a:rPr>
              <a:t>9</a:t>
            </a:fld>
            <a:endParaRPr lang="en-US" sz="900" dirty="0">
              <a:solidFill>
                <a:srgbClr val="1F2834"/>
              </a:solidFill>
              <a:latin typeface="Calibri"/>
            </a:endParaRPr>
          </a:p>
        </p:txBody>
      </p:sp>
      <p:pic>
        <p:nvPicPr>
          <p:cNvPr id="11" name="Picture 10" descr="Graphical user interface, text, application, chat or text message&#10;&#10;Description automatically generated">
            <a:extLst>
              <a:ext uri="{FF2B5EF4-FFF2-40B4-BE49-F238E27FC236}">
                <a16:creationId xmlns:a16="http://schemas.microsoft.com/office/drawing/2014/main" id="{1AD438E0-C8F6-FE27-AC86-DF4D4B630EEA}"/>
              </a:ext>
            </a:extLst>
          </p:cNvPr>
          <p:cNvPicPr>
            <a:picLocks noChangeAspect="1"/>
          </p:cNvPicPr>
          <p:nvPr/>
        </p:nvPicPr>
        <p:blipFill rotWithShape="1">
          <a:blip r:embed="rId3">
            <a:extLst>
              <a:ext uri="{28A0092B-C50C-407E-A947-70E740481C1C}">
                <a14:useLocalDpi xmlns:a14="http://schemas.microsoft.com/office/drawing/2010/main" val="0"/>
              </a:ext>
            </a:extLst>
          </a:blip>
          <a:srcRect r="24074"/>
          <a:stretch/>
        </p:blipFill>
        <p:spPr>
          <a:xfrm>
            <a:off x="4760688" y="1463930"/>
            <a:ext cx="4003232" cy="2675191"/>
          </a:xfrm>
          <a:prstGeom prst="roundRect">
            <a:avLst>
              <a:gd name="adj" fmla="val 7827"/>
            </a:avLst>
          </a:prstGeom>
        </p:spPr>
      </p:pic>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ucas2020">
  <a:themeElements>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ucas2020" id="{9B65FBC3-19D0-F846-913F-2B170872C121}" vid="{D98C6301-1BE2-7B4E-924C-3388BA04D9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5603442-09ec-4cf3-b21f-b1c3f828b53a" xsi:nil="true"/>
    <lcf76f155ced4ddcb4097134ff3c332f xmlns="733dae14-92ee-43b7-ae23-1dcf711a5137">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DE8FBAFBDFF3F4182543FFB7F188DCC" ma:contentTypeVersion="12" ma:contentTypeDescription="Create a new document." ma:contentTypeScope="" ma:versionID="549b16ba4eec58b3927319ffd1734729">
  <xsd:schema xmlns:xsd="http://www.w3.org/2001/XMLSchema" xmlns:xs="http://www.w3.org/2001/XMLSchema" xmlns:p="http://schemas.microsoft.com/office/2006/metadata/properties" xmlns:ns2="733dae14-92ee-43b7-ae23-1dcf711a5137" xmlns:ns3="55603442-09ec-4cf3-b21f-b1c3f828b53a" targetNamespace="http://schemas.microsoft.com/office/2006/metadata/properties" ma:root="true" ma:fieldsID="a6a12dbfaf9ee2bb67ad64e505f9dc36" ns2:_="" ns3:_="">
    <xsd:import namespace="733dae14-92ee-43b7-ae23-1dcf711a5137"/>
    <xsd:import namespace="55603442-09ec-4cf3-b21f-b1c3f828b53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3dae14-92ee-43b7-ae23-1dcf711a51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80052e2-7a6d-497f-9711-5471179560a1" ma:termSetId="09814cd3-568e-fe90-9814-8d621ff8fb84" ma:anchorId="fba54fb3-c3e1-fe81-a776-ca4b69148c4d" ma:open="true" ma:isKeyword="false">
      <xsd:complexType>
        <xsd:sequence>
          <xsd:element ref="pc:Terms" minOccurs="0" maxOccurs="1"/>
        </xsd:sequence>
      </xsd:complex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5603442-09ec-4cf3-b21f-b1c3f828b53a"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a0cdbd36-b40a-4caa-b73e-3903c165ee3d}" ma:internalName="TaxCatchAll" ma:showField="CatchAllData" ma:web="7c335a06-be1f-4caa-a72e-ef957d3aaf2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40FDCD6-A7AB-4E9A-8D34-6EB49E737799}">
  <ds:schemaRefs>
    <ds:schemaRef ds:uri="http://schemas.microsoft.com/office/2006/documentManagement/types"/>
    <ds:schemaRef ds:uri="7ea19176-5d6b-402f-9bd8-e7e810a315d5"/>
    <ds:schemaRef ds:uri="http://schemas.microsoft.com/office/2006/metadata/properties"/>
    <ds:schemaRef ds:uri="fa48a185-2363-4a1f-b2bd-1f749f7367a2"/>
    <ds:schemaRef ds:uri="http://purl.org/dc/elements/1.1/"/>
    <ds:schemaRef ds:uri="http://schemas.microsoft.com/office/infopath/2007/PartnerControls"/>
    <ds:schemaRef ds:uri="http://purl.org/dc/terms/"/>
    <ds:schemaRef ds:uri="55603442-09ec-4cf3-b21f-b1c3f828b53a"/>
    <ds:schemaRef ds:uri="http://purl.org/dc/dcmitype/"/>
    <ds:schemaRef ds:uri="http://schemas.openxmlformats.org/package/2006/metadata/core-properties"/>
    <ds:schemaRef ds:uri="http://www.w3.org/XML/1998/namespace"/>
    <ds:schemaRef ds:uri="733dae14-92ee-43b7-ae23-1dcf711a5137"/>
  </ds:schemaRefs>
</ds:datastoreItem>
</file>

<file path=customXml/itemProps2.xml><?xml version="1.0" encoding="utf-8"?>
<ds:datastoreItem xmlns:ds="http://schemas.openxmlformats.org/officeDocument/2006/customXml" ds:itemID="{67E61C9A-8ABF-4146-B06B-7B87FCB3F76D}">
  <ds:schemaRefs>
    <ds:schemaRef ds:uri="http://schemas.microsoft.com/sharepoint/v3/contenttype/forms"/>
  </ds:schemaRefs>
</ds:datastoreItem>
</file>

<file path=customXml/itemProps3.xml><?xml version="1.0" encoding="utf-8"?>
<ds:datastoreItem xmlns:ds="http://schemas.openxmlformats.org/officeDocument/2006/customXml" ds:itemID="{140BD064-69BA-438B-BEF0-47A9226D17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3dae14-92ee-43b7-ae23-1dcf711a5137"/>
    <ds:schemaRef ds:uri="55603442-09ec-4cf3-b21f-b1c3f828b5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6722</TotalTime>
  <Words>1686</Words>
  <Application>Microsoft Office PowerPoint</Application>
  <PresentationFormat>On-screen Show (16:9)</PresentationFormat>
  <Paragraphs>181</Paragraphs>
  <Slides>18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Calibri</vt:lpstr>
      <vt:lpstr>Calibri Light</vt:lpstr>
      <vt:lpstr>Roboto </vt:lpstr>
      <vt:lpstr>Roboto Light</vt:lpstr>
      <vt:lpstr>Symbol</vt:lpstr>
      <vt:lpstr>Wingdings</vt:lpstr>
      <vt:lpstr>ucas2020</vt:lpstr>
      <vt:lpstr>Applying to a  Conservatoire </vt:lpstr>
      <vt:lpstr>What’s a conservatoire?  </vt:lpstr>
      <vt:lpstr>What’s the difference to university?  </vt:lpstr>
      <vt:lpstr>Making an application </vt:lpstr>
      <vt:lpstr>Start your research </vt:lpstr>
      <vt:lpstr>When to apply for 2024 entry</vt:lpstr>
      <vt:lpstr>Starting an application </vt:lpstr>
      <vt:lpstr>Key facts</vt:lpstr>
      <vt:lpstr>Making an application  </vt:lpstr>
      <vt:lpstr>Getting references </vt:lpstr>
      <vt:lpstr>Personal statement </vt:lpstr>
      <vt:lpstr>What to write about</vt:lpstr>
      <vt:lpstr>Conservatoire  assessments</vt:lpstr>
      <vt:lpstr>Tracking your application</vt:lpstr>
      <vt:lpstr>Decisions conservatoires can make</vt:lpstr>
      <vt:lpstr>Replies to offers</vt:lpstr>
      <vt:lpstr>Additional help</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Kirsty Armstrong</dc:creator>
  <cp:lastModifiedBy>Trudi Woodhouse</cp:lastModifiedBy>
  <cp:revision>33</cp:revision>
  <dcterms:created xsi:type="dcterms:W3CDTF">2020-07-08T13:08:58Z</dcterms:created>
  <dcterms:modified xsi:type="dcterms:W3CDTF">2023-07-25T09:34:31Z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0x0101007DE8FBAFBDFF3F4182543FFB7F188DCC</vt:lpwstr>
  </property>
  <property fmtid="{D5CDD505-2E9C-101B-9397-08002B2CF9AE}" pid="3" name="MediaServiceImageTags">
    <vt:lpwstr/>
  </property>
  <property fmtid="{D5CDD505-2E9C-101B-9397-08002B2CF9AE}" pid="4" name="MSIP_Label_119c747e-0609-44bc-a84a-379ba7e92455_Method">
    <vt:lpwstr>Standard</vt:lpwstr>
  </property>
  <property fmtid="{D5CDD505-2E9C-101B-9397-08002B2CF9AE}" pid="5" name="MSIP_Label_119c747e-0609-44bc-a84a-379ba7e92455_ActionId">
    <vt:lpwstr>8b88bc88-b7bf-4612-af20-1a75b0116e1e</vt:lpwstr>
  </property>
  <property fmtid="{D5CDD505-2E9C-101B-9397-08002B2CF9AE}" pid="6" name="MSIP_Label_119c747e-0609-44bc-a84a-379ba7e92455_Name">
    <vt:lpwstr>Confidential</vt:lpwstr>
  </property>
  <property fmtid="{D5CDD505-2E9C-101B-9397-08002B2CF9AE}" pid="7" name="MSIP_Label_119c747e-0609-44bc-a84a-379ba7e92455_Enabled">
    <vt:lpwstr>true</vt:lpwstr>
  </property>
  <property fmtid="{D5CDD505-2E9C-101B-9397-08002B2CF9AE}" pid="8" name="MSIP_Label_119c747e-0609-44bc-a84a-379ba7e92455_SetDate">
    <vt:lpwstr>2022-03-25T16:48:21Z</vt:lpwstr>
  </property>
  <property fmtid="{D5CDD505-2E9C-101B-9397-08002B2CF9AE}" pid="9" name="MSIP_Label_119c747e-0609-44bc-a84a-379ba7e92455_ContentBits">
    <vt:lpwstr>0</vt:lpwstr>
  </property>
  <property fmtid="{D5CDD505-2E9C-101B-9397-08002B2CF9AE}" pid="10" name="MSIP_Label_119c747e-0609-44bc-a84a-379ba7e92455_SiteId">
    <vt:lpwstr>c62bca44-70cb-457b-a355-deaa5cb7e689</vt:lpwstr>
  </property>
</Properties>
</file>